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8.jpg" ContentType="image/jpg"/>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76" r:id="rId3"/>
    <p:sldId id="447" r:id="rId4"/>
    <p:sldId id="448" r:id="rId5"/>
    <p:sldId id="449" r:id="rId6"/>
    <p:sldId id="301" r:id="rId7"/>
    <p:sldId id="302" r:id="rId8"/>
    <p:sldId id="450" r:id="rId9"/>
    <p:sldId id="303" r:id="rId10"/>
    <p:sldId id="259" r:id="rId11"/>
    <p:sldId id="451" r:id="rId12"/>
    <p:sldId id="271" r:id="rId13"/>
    <p:sldId id="455" r:id="rId14"/>
    <p:sldId id="453" r:id="rId15"/>
    <p:sldId id="266" r:id="rId16"/>
    <p:sldId id="437" r:id="rId17"/>
    <p:sldId id="439" r:id="rId18"/>
    <p:sldId id="441" r:id="rId19"/>
    <p:sldId id="438" r:id="rId20"/>
    <p:sldId id="300" r:id="rId21"/>
    <p:sldId id="307" r:id="rId22"/>
    <p:sldId id="316" r:id="rId23"/>
    <p:sldId id="317" r:id="rId24"/>
    <p:sldId id="426" r:id="rId25"/>
    <p:sldId id="299" r:id="rId26"/>
    <p:sldId id="436" r:id="rId27"/>
    <p:sldId id="428" r:id="rId28"/>
    <p:sldId id="431" r:id="rId29"/>
    <p:sldId id="430" r:id="rId30"/>
    <p:sldId id="429" r:id="rId31"/>
    <p:sldId id="432" r:id="rId32"/>
    <p:sldId id="452" r:id="rId3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02" d="100"/>
          <a:sy n="102" d="100"/>
        </p:scale>
        <p:origin x="192"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17:43:13.60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C42E1-4A6C-7D48-9D7C-FF862B5466A4}" type="datetimeFigureOut">
              <a:t>07.11.2025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23B7-A809-444D-841C-73A33EF08D35}" type="slidenum">
              <a:t>‹nr.›</a:t>
            </a:fld>
            <a:endParaRPr lang="da-DK"/>
          </a:p>
        </p:txBody>
      </p:sp>
    </p:spTree>
    <p:extLst>
      <p:ext uri="{BB962C8B-B14F-4D97-AF65-F5344CB8AC3E}">
        <p14:creationId xmlns:p14="http://schemas.microsoft.com/office/powerpoint/2010/main" val="2749380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(OBS! </a:t>
            </a:r>
            <a:r>
              <a:rPr lang="en-GB" sz="1200" dirty="0" err="1"/>
              <a:t>Brug</a:t>
            </a:r>
            <a:r>
              <a:rPr lang="en-GB" sz="1200" dirty="0"/>
              <a:t> </a:t>
            </a:r>
            <a:r>
              <a:rPr lang="en-GB" sz="1200" b="1" dirty="0"/>
              <a:t>'</a:t>
            </a:r>
            <a:r>
              <a:rPr lang="en-GB" sz="1200" dirty="0"/>
              <a:t>  </a:t>
            </a:r>
            <a:r>
              <a:rPr lang="en-GB" sz="1200" dirty="0" err="1"/>
              <a:t>når</a:t>
            </a:r>
            <a:r>
              <a:rPr lang="en-GB" sz="1200" dirty="0"/>
              <a:t> der </a:t>
            </a:r>
            <a:r>
              <a:rPr lang="en-GB" sz="1200" dirty="0" err="1"/>
              <a:t>søges</a:t>
            </a:r>
            <a:r>
              <a:rPr lang="en-GB" sz="1200" dirty="0"/>
              <a:t> </a:t>
            </a:r>
            <a:r>
              <a:rPr lang="en-GB" sz="1200" dirty="0" err="1"/>
              <a:t>på</a:t>
            </a:r>
            <a:r>
              <a:rPr lang="en-GB" sz="1200" dirty="0"/>
              <a:t> </a:t>
            </a:r>
            <a:r>
              <a:rPr lang="en-GB" sz="1200" dirty="0" err="1"/>
              <a:t>tekst</a:t>
            </a:r>
            <a:r>
              <a:rPr lang="en-GB" sz="1200"/>
              <a:t>)</a:t>
            </a:r>
            <a:endParaRPr lang="en-GB" sz="2400"/>
          </a:p>
          <a:p>
            <a:endParaRPr lang="da-DK"/>
          </a:p>
        </p:txBody>
      </p:sp>
      <p:sp>
        <p:nvSpPr>
          <p:cNvPr id="4" name="Pladsholder til sidefod 3"/>
          <p:cNvSpPr>
            <a:spLocks noGrp="1"/>
          </p:cNvSpPr>
          <p:nvPr>
            <p:ph type="ftr" sz="quarter" idx="10"/>
          </p:nvPr>
        </p:nvSpPr>
        <p:spPr/>
        <p:txBody>
          <a:bodyPr/>
          <a:lstStyle/>
          <a:p>
            <a:r>
              <a:rPr lang="en-GB"/>
              <a:t>SQL Select - day 1</a:t>
            </a:r>
          </a:p>
        </p:txBody>
      </p:sp>
      <p:sp>
        <p:nvSpPr>
          <p:cNvPr id="5" name="Pladsholder til slidenummer 4"/>
          <p:cNvSpPr>
            <a:spLocks noGrp="1"/>
          </p:cNvSpPr>
          <p:nvPr>
            <p:ph type="sldNum" sz="quarter" idx="11"/>
          </p:nvPr>
        </p:nvSpPr>
        <p:spPr/>
        <p:txBody>
          <a:bodyPr/>
          <a:lstStyle/>
          <a:p>
            <a:fld id="{6BE014D7-CFB4-4C77-B000-4D6039557D10}" type="slidenum">
              <a:rPr lang="en-GB" smtClean="0"/>
              <a:t>15</a:t>
            </a:fld>
            <a:endParaRPr lang="en-GB"/>
          </a:p>
        </p:txBody>
      </p:sp>
    </p:spTree>
    <p:extLst>
      <p:ext uri="{BB962C8B-B14F-4D97-AF65-F5344CB8AC3E}">
        <p14:creationId xmlns:p14="http://schemas.microsoft.com/office/powerpoint/2010/main" val="3059816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(OBS! </a:t>
            </a:r>
            <a:r>
              <a:rPr lang="en-GB" sz="1200" dirty="0" err="1"/>
              <a:t>Brug</a:t>
            </a:r>
            <a:r>
              <a:rPr lang="en-GB" sz="1200" dirty="0"/>
              <a:t> </a:t>
            </a:r>
            <a:r>
              <a:rPr lang="en-GB" sz="1200" b="1" dirty="0"/>
              <a:t>'</a:t>
            </a:r>
            <a:r>
              <a:rPr lang="en-GB" sz="1200" dirty="0"/>
              <a:t>  </a:t>
            </a:r>
            <a:r>
              <a:rPr lang="en-GB" sz="1200" dirty="0" err="1"/>
              <a:t>når</a:t>
            </a:r>
            <a:r>
              <a:rPr lang="en-GB" sz="1200" dirty="0"/>
              <a:t> der </a:t>
            </a:r>
            <a:r>
              <a:rPr lang="en-GB" sz="1200" dirty="0" err="1"/>
              <a:t>søges</a:t>
            </a:r>
            <a:r>
              <a:rPr lang="en-GB" sz="1200" dirty="0"/>
              <a:t> </a:t>
            </a:r>
            <a:r>
              <a:rPr lang="en-GB" sz="1200" dirty="0" err="1"/>
              <a:t>på</a:t>
            </a:r>
            <a:r>
              <a:rPr lang="en-GB" sz="1200" dirty="0"/>
              <a:t> </a:t>
            </a:r>
            <a:r>
              <a:rPr lang="en-GB" sz="1200" dirty="0" err="1"/>
              <a:t>tekst</a:t>
            </a:r>
            <a:r>
              <a:rPr lang="en-GB" sz="1200"/>
              <a:t>)</a:t>
            </a:r>
            <a:endParaRPr lang="en-GB" sz="2400"/>
          </a:p>
          <a:p>
            <a:endParaRPr lang="da-DK"/>
          </a:p>
        </p:txBody>
      </p:sp>
      <p:sp>
        <p:nvSpPr>
          <p:cNvPr id="4" name="Pladsholder til sidefod 3"/>
          <p:cNvSpPr>
            <a:spLocks noGrp="1"/>
          </p:cNvSpPr>
          <p:nvPr>
            <p:ph type="ftr" sz="quarter" idx="10"/>
          </p:nvPr>
        </p:nvSpPr>
        <p:spPr/>
        <p:txBody>
          <a:bodyPr/>
          <a:lstStyle/>
          <a:p>
            <a:r>
              <a:rPr lang="en-GB"/>
              <a:t>SQL Select - day 1</a:t>
            </a:r>
          </a:p>
        </p:txBody>
      </p:sp>
      <p:sp>
        <p:nvSpPr>
          <p:cNvPr id="5" name="Pladsholder til slidenummer 4"/>
          <p:cNvSpPr>
            <a:spLocks noGrp="1"/>
          </p:cNvSpPr>
          <p:nvPr>
            <p:ph type="sldNum" sz="quarter" idx="11"/>
          </p:nvPr>
        </p:nvSpPr>
        <p:spPr/>
        <p:txBody>
          <a:bodyPr/>
          <a:lstStyle/>
          <a:p>
            <a:fld id="{6BE014D7-CFB4-4C77-B000-4D6039557D10}" type="slidenum">
              <a:rPr lang="en-GB" smtClean="0"/>
              <a:t>16</a:t>
            </a:fld>
            <a:endParaRPr lang="en-GB"/>
          </a:p>
        </p:txBody>
      </p:sp>
    </p:spTree>
    <p:extLst>
      <p:ext uri="{BB962C8B-B14F-4D97-AF65-F5344CB8AC3E}">
        <p14:creationId xmlns:p14="http://schemas.microsoft.com/office/powerpoint/2010/main" val="278060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(OBS! </a:t>
            </a:r>
            <a:r>
              <a:rPr lang="en-GB" sz="1200" dirty="0" err="1"/>
              <a:t>Brug</a:t>
            </a:r>
            <a:r>
              <a:rPr lang="en-GB" sz="1200" dirty="0"/>
              <a:t> </a:t>
            </a:r>
            <a:r>
              <a:rPr lang="en-GB" sz="1200" b="1" dirty="0"/>
              <a:t>'</a:t>
            </a:r>
            <a:r>
              <a:rPr lang="en-GB" sz="1200" dirty="0"/>
              <a:t>  </a:t>
            </a:r>
            <a:r>
              <a:rPr lang="en-GB" sz="1200" dirty="0" err="1"/>
              <a:t>når</a:t>
            </a:r>
            <a:r>
              <a:rPr lang="en-GB" sz="1200" dirty="0"/>
              <a:t> der </a:t>
            </a:r>
            <a:r>
              <a:rPr lang="en-GB" sz="1200" dirty="0" err="1"/>
              <a:t>søges</a:t>
            </a:r>
            <a:r>
              <a:rPr lang="en-GB" sz="1200" dirty="0"/>
              <a:t> </a:t>
            </a:r>
            <a:r>
              <a:rPr lang="en-GB" sz="1200" dirty="0" err="1"/>
              <a:t>på</a:t>
            </a:r>
            <a:r>
              <a:rPr lang="en-GB" sz="1200" dirty="0"/>
              <a:t> </a:t>
            </a:r>
            <a:r>
              <a:rPr lang="en-GB" sz="1200" dirty="0" err="1"/>
              <a:t>tekst</a:t>
            </a:r>
            <a:r>
              <a:rPr lang="en-GB" sz="1200"/>
              <a:t>)</a:t>
            </a:r>
            <a:endParaRPr lang="en-GB" sz="2400"/>
          </a:p>
          <a:p>
            <a:endParaRPr lang="da-DK"/>
          </a:p>
        </p:txBody>
      </p:sp>
      <p:sp>
        <p:nvSpPr>
          <p:cNvPr id="4" name="Pladsholder til sidefod 3"/>
          <p:cNvSpPr>
            <a:spLocks noGrp="1"/>
          </p:cNvSpPr>
          <p:nvPr>
            <p:ph type="ftr" sz="quarter" idx="10"/>
          </p:nvPr>
        </p:nvSpPr>
        <p:spPr/>
        <p:txBody>
          <a:bodyPr/>
          <a:lstStyle/>
          <a:p>
            <a:r>
              <a:rPr lang="en-GB"/>
              <a:t>SQL Select - day 1</a:t>
            </a:r>
          </a:p>
        </p:txBody>
      </p:sp>
      <p:sp>
        <p:nvSpPr>
          <p:cNvPr id="5" name="Pladsholder til slidenummer 4"/>
          <p:cNvSpPr>
            <a:spLocks noGrp="1"/>
          </p:cNvSpPr>
          <p:nvPr>
            <p:ph type="sldNum" sz="quarter" idx="11"/>
          </p:nvPr>
        </p:nvSpPr>
        <p:spPr/>
        <p:txBody>
          <a:bodyPr/>
          <a:lstStyle/>
          <a:p>
            <a:fld id="{6BE014D7-CFB4-4C77-B000-4D6039557D10}" type="slidenum">
              <a:rPr lang="en-GB" smtClean="0"/>
              <a:t>17</a:t>
            </a:fld>
            <a:endParaRPr lang="en-GB"/>
          </a:p>
        </p:txBody>
      </p:sp>
    </p:spTree>
    <p:extLst>
      <p:ext uri="{BB962C8B-B14F-4D97-AF65-F5344CB8AC3E}">
        <p14:creationId xmlns:p14="http://schemas.microsoft.com/office/powerpoint/2010/main" val="51287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(OBS! </a:t>
            </a:r>
            <a:r>
              <a:rPr lang="en-GB" sz="1200" dirty="0" err="1"/>
              <a:t>Brug</a:t>
            </a:r>
            <a:r>
              <a:rPr lang="en-GB" sz="1200" dirty="0"/>
              <a:t> </a:t>
            </a:r>
            <a:r>
              <a:rPr lang="en-GB" sz="1200" b="1" dirty="0"/>
              <a:t>'</a:t>
            </a:r>
            <a:r>
              <a:rPr lang="en-GB" sz="1200" dirty="0"/>
              <a:t>  </a:t>
            </a:r>
            <a:r>
              <a:rPr lang="en-GB" sz="1200" dirty="0" err="1"/>
              <a:t>når</a:t>
            </a:r>
            <a:r>
              <a:rPr lang="en-GB" sz="1200" dirty="0"/>
              <a:t> der </a:t>
            </a:r>
            <a:r>
              <a:rPr lang="en-GB" sz="1200" dirty="0" err="1"/>
              <a:t>søges</a:t>
            </a:r>
            <a:r>
              <a:rPr lang="en-GB" sz="1200" dirty="0"/>
              <a:t> </a:t>
            </a:r>
            <a:r>
              <a:rPr lang="en-GB" sz="1200" dirty="0" err="1"/>
              <a:t>på</a:t>
            </a:r>
            <a:r>
              <a:rPr lang="en-GB" sz="1200" dirty="0"/>
              <a:t> </a:t>
            </a:r>
            <a:r>
              <a:rPr lang="en-GB" sz="1200" dirty="0" err="1"/>
              <a:t>tekst</a:t>
            </a:r>
            <a:r>
              <a:rPr lang="en-GB" sz="1200"/>
              <a:t>)</a:t>
            </a:r>
            <a:endParaRPr lang="en-GB" sz="2400"/>
          </a:p>
          <a:p>
            <a:endParaRPr lang="da-DK"/>
          </a:p>
        </p:txBody>
      </p:sp>
      <p:sp>
        <p:nvSpPr>
          <p:cNvPr id="4" name="Pladsholder til sidefod 3"/>
          <p:cNvSpPr>
            <a:spLocks noGrp="1"/>
          </p:cNvSpPr>
          <p:nvPr>
            <p:ph type="ftr" sz="quarter" idx="10"/>
          </p:nvPr>
        </p:nvSpPr>
        <p:spPr/>
        <p:txBody>
          <a:bodyPr/>
          <a:lstStyle/>
          <a:p>
            <a:r>
              <a:rPr lang="en-GB"/>
              <a:t>SQL Select - day 1</a:t>
            </a:r>
          </a:p>
        </p:txBody>
      </p:sp>
      <p:sp>
        <p:nvSpPr>
          <p:cNvPr id="5" name="Pladsholder til slidenummer 4"/>
          <p:cNvSpPr>
            <a:spLocks noGrp="1"/>
          </p:cNvSpPr>
          <p:nvPr>
            <p:ph type="sldNum" sz="quarter" idx="11"/>
          </p:nvPr>
        </p:nvSpPr>
        <p:spPr/>
        <p:txBody>
          <a:bodyPr/>
          <a:lstStyle/>
          <a:p>
            <a:fld id="{6BE014D7-CFB4-4C77-B000-4D6039557D10}" type="slidenum">
              <a:rPr lang="en-GB" smtClean="0"/>
              <a:t>18</a:t>
            </a:fld>
            <a:endParaRPr lang="en-GB"/>
          </a:p>
        </p:txBody>
      </p:sp>
    </p:spTree>
    <p:extLst>
      <p:ext uri="{BB962C8B-B14F-4D97-AF65-F5344CB8AC3E}">
        <p14:creationId xmlns:p14="http://schemas.microsoft.com/office/powerpoint/2010/main" val="2804385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(OBS! </a:t>
            </a:r>
            <a:r>
              <a:rPr lang="en-GB" sz="1200" dirty="0" err="1"/>
              <a:t>Brug</a:t>
            </a:r>
            <a:r>
              <a:rPr lang="en-GB" sz="1200" dirty="0"/>
              <a:t> </a:t>
            </a:r>
            <a:r>
              <a:rPr lang="en-GB" sz="1200" b="1" dirty="0"/>
              <a:t>'</a:t>
            </a:r>
            <a:r>
              <a:rPr lang="en-GB" sz="1200" dirty="0"/>
              <a:t>  </a:t>
            </a:r>
            <a:r>
              <a:rPr lang="en-GB" sz="1200" dirty="0" err="1"/>
              <a:t>når</a:t>
            </a:r>
            <a:r>
              <a:rPr lang="en-GB" sz="1200" dirty="0"/>
              <a:t> der </a:t>
            </a:r>
            <a:r>
              <a:rPr lang="en-GB" sz="1200" dirty="0" err="1"/>
              <a:t>søges</a:t>
            </a:r>
            <a:r>
              <a:rPr lang="en-GB" sz="1200" dirty="0"/>
              <a:t> </a:t>
            </a:r>
            <a:r>
              <a:rPr lang="en-GB" sz="1200" dirty="0" err="1"/>
              <a:t>på</a:t>
            </a:r>
            <a:r>
              <a:rPr lang="en-GB" sz="1200" dirty="0"/>
              <a:t> </a:t>
            </a:r>
            <a:r>
              <a:rPr lang="en-GB" sz="1200" dirty="0" err="1"/>
              <a:t>tekst</a:t>
            </a:r>
            <a:r>
              <a:rPr lang="en-GB" sz="1200"/>
              <a:t>)</a:t>
            </a:r>
            <a:endParaRPr lang="en-GB" sz="2400"/>
          </a:p>
          <a:p>
            <a:endParaRPr lang="da-DK"/>
          </a:p>
        </p:txBody>
      </p:sp>
      <p:sp>
        <p:nvSpPr>
          <p:cNvPr id="4" name="Pladsholder til sidefod 3"/>
          <p:cNvSpPr>
            <a:spLocks noGrp="1"/>
          </p:cNvSpPr>
          <p:nvPr>
            <p:ph type="ftr" sz="quarter" idx="10"/>
          </p:nvPr>
        </p:nvSpPr>
        <p:spPr/>
        <p:txBody>
          <a:bodyPr/>
          <a:lstStyle/>
          <a:p>
            <a:r>
              <a:rPr lang="en-GB"/>
              <a:t>SQL Select - day 1</a:t>
            </a:r>
          </a:p>
        </p:txBody>
      </p:sp>
      <p:sp>
        <p:nvSpPr>
          <p:cNvPr id="5" name="Pladsholder til slidenummer 4"/>
          <p:cNvSpPr>
            <a:spLocks noGrp="1"/>
          </p:cNvSpPr>
          <p:nvPr>
            <p:ph type="sldNum" sz="quarter" idx="11"/>
          </p:nvPr>
        </p:nvSpPr>
        <p:spPr/>
        <p:txBody>
          <a:bodyPr/>
          <a:lstStyle/>
          <a:p>
            <a:fld id="{6BE014D7-CFB4-4C77-B000-4D6039557D10}" type="slidenum">
              <a:rPr lang="en-GB" smtClean="0"/>
              <a:t>19</a:t>
            </a:fld>
            <a:endParaRPr lang="en-GB"/>
          </a:p>
        </p:txBody>
      </p:sp>
    </p:spTree>
    <p:extLst>
      <p:ext uri="{BB962C8B-B14F-4D97-AF65-F5344CB8AC3E}">
        <p14:creationId xmlns:p14="http://schemas.microsoft.com/office/powerpoint/2010/main" val="1702825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F5346-955B-7F14-B688-F4CF2C76E0D4}"/>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8491F75D-B400-57BE-ED6B-B2B1C33752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F4444AE0-94C5-9741-02E1-5E07C0995AD6}"/>
              </a:ext>
            </a:extLst>
          </p:cNvPr>
          <p:cNvSpPr>
            <a:spLocks noGrp="1"/>
          </p:cNvSpPr>
          <p:nvPr>
            <p:ph type="dt" sz="half" idx="10"/>
          </p:nvPr>
        </p:nvSpPr>
        <p:spPr/>
        <p:txBody>
          <a:body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86341CC2-7C4A-0FA9-A710-8E7E1F980CD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0CC66C5-7A13-DD36-E477-A166472A8756}"/>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3482974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4BF4D-D43E-11EB-4F57-3205166DFC84}"/>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9E68A7FB-4567-EDE9-AE64-6455C09CBC84}"/>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8E3123CB-805F-94FE-36E5-F0690E349A39}"/>
              </a:ext>
            </a:extLst>
          </p:cNvPr>
          <p:cNvSpPr>
            <a:spLocks noGrp="1"/>
          </p:cNvSpPr>
          <p:nvPr>
            <p:ph type="dt" sz="half" idx="10"/>
          </p:nvPr>
        </p:nvSpPr>
        <p:spPr/>
        <p:txBody>
          <a:body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6F55DA6A-4926-5BB0-841F-1D95C2927793}"/>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1D024F8-15BE-0E25-8A51-5C18475A9008}"/>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207182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D5BF7D0B-0850-3AEE-BDF1-88D5E9599D42}"/>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F2B78B4B-C10D-BE84-0985-5B9C0F729F8A}"/>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2FADC262-1DC5-B1C8-48B5-47C54563FC6C}"/>
              </a:ext>
            </a:extLst>
          </p:cNvPr>
          <p:cNvSpPr>
            <a:spLocks noGrp="1"/>
          </p:cNvSpPr>
          <p:nvPr>
            <p:ph type="dt" sz="half" idx="10"/>
          </p:nvPr>
        </p:nvSpPr>
        <p:spPr/>
        <p:txBody>
          <a:body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4EC8F355-8CDC-1E4B-3377-0ED19561CBF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B3854F6B-E33C-F41F-A27D-59CF2222F17F}"/>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2456454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extLst>
      <p:ext uri="{BB962C8B-B14F-4D97-AF65-F5344CB8AC3E}">
        <p14:creationId xmlns:p14="http://schemas.microsoft.com/office/powerpoint/2010/main" val="2779356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el og indholdsobjekt">
    <p:spTree>
      <p:nvGrpSpPr>
        <p:cNvPr id="1" name=""/>
        <p:cNvGrpSpPr/>
        <p:nvPr/>
      </p:nvGrpSpPr>
      <p:grpSpPr>
        <a:xfrm>
          <a:off x="0" y="0"/>
          <a:ext cx="0" cy="0"/>
          <a:chOff x="0" y="0"/>
          <a:chExt cx="0" cy="0"/>
        </a:xfrm>
      </p:grpSpPr>
      <p:sp>
        <p:nvSpPr>
          <p:cNvPr id="7" name="Rectangle 7"/>
          <p:cNvSpPr/>
          <p:nvPr/>
        </p:nvSpPr>
        <p:spPr>
          <a:xfrm>
            <a:off x="1" y="0"/>
            <a:ext cx="12197724"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1336" y="1177144"/>
            <a:ext cx="10192213"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39" y="1058116"/>
            <a:ext cx="8968373" cy="182519"/>
          </a:xfrm>
          <a:prstGeom prst="rect">
            <a:avLst/>
          </a:prstGeom>
        </p:spPr>
      </p:pic>
      <p:sp>
        <p:nvSpPr>
          <p:cNvPr id="20" name="Pladsholder til tekst 19"/>
          <p:cNvSpPr>
            <a:spLocks noGrp="1"/>
          </p:cNvSpPr>
          <p:nvPr>
            <p:ph type="body" sz="quarter" idx="10" hasCustomPrompt="1"/>
          </p:nvPr>
        </p:nvSpPr>
        <p:spPr>
          <a:xfrm>
            <a:off x="1382716" y="3349346"/>
            <a:ext cx="9076995"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a:t>Tilføj titel</a:t>
            </a:r>
          </a:p>
        </p:txBody>
      </p:sp>
      <p:sp>
        <p:nvSpPr>
          <p:cNvPr id="22" name="Pladsholder til tekst 21"/>
          <p:cNvSpPr>
            <a:spLocks noGrp="1"/>
          </p:cNvSpPr>
          <p:nvPr>
            <p:ph type="body" sz="quarter" idx="11" hasCustomPrompt="1"/>
          </p:nvPr>
        </p:nvSpPr>
        <p:spPr>
          <a:xfrm>
            <a:off x="1382715" y="4073777"/>
            <a:ext cx="9088212" cy="2103159"/>
          </a:xfrm>
          <a:prstGeom prst="rect">
            <a:avLst/>
          </a:prstGeom>
        </p:spPr>
        <p:txBody>
          <a:bodyPr/>
          <a:lstStyle>
            <a:lvl1pPr>
              <a:buNone/>
              <a:defRPr sz="966" baseline="0">
                <a:solidFill>
                  <a:srgbClr val="FFFFFF"/>
                </a:solidFill>
              </a:defRPr>
            </a:lvl1pPr>
          </a:lstStyle>
          <a:p>
            <a:pPr lvl="0"/>
            <a:r>
              <a:rPr lang="da-DK" dirty="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7390" y="9993"/>
            <a:ext cx="2870335" cy="854039"/>
          </a:xfrm>
          <a:prstGeom prst="rect">
            <a:avLst/>
          </a:prstGeom>
        </p:spPr>
      </p:pic>
    </p:spTree>
    <p:extLst>
      <p:ext uri="{BB962C8B-B14F-4D97-AF65-F5344CB8AC3E}">
        <p14:creationId xmlns:p14="http://schemas.microsoft.com/office/powerpoint/2010/main" val="3913233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B3A305-5E2C-FE37-6E01-629568EAD796}"/>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8615B058-0BEC-2EF2-A3B4-B488283D1209}"/>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771B32DC-97B9-F306-D3A3-E6C3A0809892}"/>
              </a:ext>
            </a:extLst>
          </p:cNvPr>
          <p:cNvSpPr>
            <a:spLocks noGrp="1"/>
          </p:cNvSpPr>
          <p:nvPr>
            <p:ph type="dt" sz="half" idx="10"/>
          </p:nvPr>
        </p:nvSpPr>
        <p:spPr/>
        <p:txBody>
          <a:body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05196672-0CB1-849C-B8C2-16CA618C556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D20FABBD-1475-57D6-2446-6DDF104264A4}"/>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21782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873B0-79D1-C267-A640-052D08CDC34C}"/>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EC675165-5000-9B6C-67B7-9A907ADDA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25101C3D-2A42-D8D0-128B-6A2F4738F3FA}"/>
              </a:ext>
            </a:extLst>
          </p:cNvPr>
          <p:cNvSpPr>
            <a:spLocks noGrp="1"/>
          </p:cNvSpPr>
          <p:nvPr>
            <p:ph type="dt" sz="half" idx="10"/>
          </p:nvPr>
        </p:nvSpPr>
        <p:spPr/>
        <p:txBody>
          <a:body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F189FFC2-DB56-5C50-46C6-21893C38C36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6F3FE16-EFD6-6326-8CFE-1E3183694B4E}"/>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155987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6029A1-E0F4-BBD7-01A3-E01C27F58BE8}"/>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D5750B8B-E7F4-3680-95FD-8FCE862411AE}"/>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2E66F346-0156-CE53-CBEC-4000CCDBB4FF}"/>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9D36905F-8E3E-1F45-A965-65DEB4C6FC57}"/>
              </a:ext>
            </a:extLst>
          </p:cNvPr>
          <p:cNvSpPr>
            <a:spLocks noGrp="1"/>
          </p:cNvSpPr>
          <p:nvPr>
            <p:ph type="dt" sz="half" idx="10"/>
          </p:nvPr>
        </p:nvSpPr>
        <p:spPr/>
        <p:txBody>
          <a:bodyPr/>
          <a:lstStyle/>
          <a:p>
            <a:fld id="{5EF7E599-CB5E-9A46-9135-5098D48E7620}" type="datetimeFigureOut">
              <a:t>07.11.2025</a:t>
            </a:fld>
            <a:endParaRPr lang="da-DK"/>
          </a:p>
        </p:txBody>
      </p:sp>
      <p:sp>
        <p:nvSpPr>
          <p:cNvPr id="6" name="Pladsholder til sidefod 5">
            <a:extLst>
              <a:ext uri="{FF2B5EF4-FFF2-40B4-BE49-F238E27FC236}">
                <a16:creationId xmlns:a16="http://schemas.microsoft.com/office/drawing/2014/main" id="{99F34861-3DF5-469B-13EB-08EA1FF045B3}"/>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6E97DC29-3612-A40C-874B-3293EFE9987C}"/>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321207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731D87-F7E5-016F-F7E7-9D5631A99A2C}"/>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3013A163-10E8-EDD0-DFD8-9EC3F30D2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28FA6C84-BFCF-EADD-6C9D-8D733A4FEE6C}"/>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E6840ECD-704E-E361-BA6E-7DA39131B7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477467B2-1CC3-E27A-0F1F-1C9CAED8C630}"/>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94692ADD-72D1-2C73-27C3-22F99048B136}"/>
              </a:ext>
            </a:extLst>
          </p:cNvPr>
          <p:cNvSpPr>
            <a:spLocks noGrp="1"/>
          </p:cNvSpPr>
          <p:nvPr>
            <p:ph type="dt" sz="half" idx="10"/>
          </p:nvPr>
        </p:nvSpPr>
        <p:spPr/>
        <p:txBody>
          <a:bodyPr/>
          <a:lstStyle/>
          <a:p>
            <a:fld id="{5EF7E599-CB5E-9A46-9135-5098D48E7620}" type="datetimeFigureOut">
              <a:t>07.11.2025</a:t>
            </a:fld>
            <a:endParaRPr lang="da-DK"/>
          </a:p>
        </p:txBody>
      </p:sp>
      <p:sp>
        <p:nvSpPr>
          <p:cNvPr id="8" name="Pladsholder til sidefod 7">
            <a:extLst>
              <a:ext uri="{FF2B5EF4-FFF2-40B4-BE49-F238E27FC236}">
                <a16:creationId xmlns:a16="http://schemas.microsoft.com/office/drawing/2014/main" id="{9688B936-12D2-628E-8978-3E1DAC960B3D}"/>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7E18AA5A-9BB1-579F-B1CD-D0E58B908C19}"/>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78407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8E5D0A-A39C-8355-33D9-BA5FC56C0959}"/>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151488C1-4B83-2E10-A626-186C69138B87}"/>
              </a:ext>
            </a:extLst>
          </p:cNvPr>
          <p:cNvSpPr>
            <a:spLocks noGrp="1"/>
          </p:cNvSpPr>
          <p:nvPr>
            <p:ph type="dt" sz="half" idx="10"/>
          </p:nvPr>
        </p:nvSpPr>
        <p:spPr/>
        <p:txBody>
          <a:bodyPr/>
          <a:lstStyle/>
          <a:p>
            <a:fld id="{5EF7E599-CB5E-9A46-9135-5098D48E7620}" type="datetimeFigureOut">
              <a:t>07.11.2025</a:t>
            </a:fld>
            <a:endParaRPr lang="da-DK"/>
          </a:p>
        </p:txBody>
      </p:sp>
      <p:sp>
        <p:nvSpPr>
          <p:cNvPr id="4" name="Pladsholder til sidefod 3">
            <a:extLst>
              <a:ext uri="{FF2B5EF4-FFF2-40B4-BE49-F238E27FC236}">
                <a16:creationId xmlns:a16="http://schemas.microsoft.com/office/drawing/2014/main" id="{D0F50671-51E7-655F-D1EA-803D3C0D4659}"/>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D9EE85D6-B3F1-8967-FF5C-20DBA1DB2C91}"/>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207751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A77EEE16-7075-1A3D-4506-1DDB3FD9A915}"/>
              </a:ext>
            </a:extLst>
          </p:cNvPr>
          <p:cNvSpPr>
            <a:spLocks noGrp="1"/>
          </p:cNvSpPr>
          <p:nvPr>
            <p:ph type="dt" sz="half" idx="10"/>
          </p:nvPr>
        </p:nvSpPr>
        <p:spPr/>
        <p:txBody>
          <a:bodyPr/>
          <a:lstStyle/>
          <a:p>
            <a:fld id="{5EF7E599-CB5E-9A46-9135-5098D48E7620}" type="datetimeFigureOut">
              <a:t>07.11.2025</a:t>
            </a:fld>
            <a:endParaRPr lang="da-DK"/>
          </a:p>
        </p:txBody>
      </p:sp>
      <p:sp>
        <p:nvSpPr>
          <p:cNvPr id="3" name="Pladsholder til sidefod 2">
            <a:extLst>
              <a:ext uri="{FF2B5EF4-FFF2-40B4-BE49-F238E27FC236}">
                <a16:creationId xmlns:a16="http://schemas.microsoft.com/office/drawing/2014/main" id="{BD1D8DCD-82B0-0E2F-F715-8EBF9F3F8D57}"/>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DDC76CBE-E823-4FCA-CAF0-0653AA8EF9A5}"/>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2342981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CE458-054F-366B-4554-B5838C403E6E}"/>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D219F7EC-0731-79EE-E583-2B552433A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1B694D84-6FD6-9222-32CA-4EFD7AD84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ABA269D9-4934-C0EC-37C6-D1DE8172EAD3}"/>
              </a:ext>
            </a:extLst>
          </p:cNvPr>
          <p:cNvSpPr>
            <a:spLocks noGrp="1"/>
          </p:cNvSpPr>
          <p:nvPr>
            <p:ph type="dt" sz="half" idx="10"/>
          </p:nvPr>
        </p:nvSpPr>
        <p:spPr/>
        <p:txBody>
          <a:bodyPr/>
          <a:lstStyle/>
          <a:p>
            <a:fld id="{5EF7E599-CB5E-9A46-9135-5098D48E7620}" type="datetimeFigureOut">
              <a:t>07.11.2025</a:t>
            </a:fld>
            <a:endParaRPr lang="da-DK"/>
          </a:p>
        </p:txBody>
      </p:sp>
      <p:sp>
        <p:nvSpPr>
          <p:cNvPr id="6" name="Pladsholder til sidefod 5">
            <a:extLst>
              <a:ext uri="{FF2B5EF4-FFF2-40B4-BE49-F238E27FC236}">
                <a16:creationId xmlns:a16="http://schemas.microsoft.com/office/drawing/2014/main" id="{C1F76153-6CC8-FDD5-670B-FFCA1E00D945}"/>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7C847C0B-5F03-D934-C363-518F1F4663ED}"/>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154983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4A6AB6-C708-830E-4F75-2C9CE0DE8A5F}"/>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1F16AF31-0AD9-066C-9B4B-FE3BF57936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624636A7-5E9F-7835-F3D5-00DB5A621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E397A38B-CF71-B953-A6D9-79BB53EFC03C}"/>
              </a:ext>
            </a:extLst>
          </p:cNvPr>
          <p:cNvSpPr>
            <a:spLocks noGrp="1"/>
          </p:cNvSpPr>
          <p:nvPr>
            <p:ph type="dt" sz="half" idx="10"/>
          </p:nvPr>
        </p:nvSpPr>
        <p:spPr/>
        <p:txBody>
          <a:bodyPr/>
          <a:lstStyle/>
          <a:p>
            <a:fld id="{5EF7E599-CB5E-9A46-9135-5098D48E7620}" type="datetimeFigureOut">
              <a:t>07.11.2025</a:t>
            </a:fld>
            <a:endParaRPr lang="da-DK"/>
          </a:p>
        </p:txBody>
      </p:sp>
      <p:sp>
        <p:nvSpPr>
          <p:cNvPr id="6" name="Pladsholder til sidefod 5">
            <a:extLst>
              <a:ext uri="{FF2B5EF4-FFF2-40B4-BE49-F238E27FC236}">
                <a16:creationId xmlns:a16="http://schemas.microsoft.com/office/drawing/2014/main" id="{F99ABCFD-D270-790A-BDFB-B6791A8E0197}"/>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90D088B1-4053-C0C8-CEA0-C80B0690AD07}"/>
              </a:ext>
            </a:extLst>
          </p:cNvPr>
          <p:cNvSpPr>
            <a:spLocks noGrp="1"/>
          </p:cNvSpPr>
          <p:nvPr>
            <p:ph type="sldNum" sz="quarter" idx="12"/>
          </p:nvPr>
        </p:nvSpPr>
        <p:spPr/>
        <p:txBody>
          <a:bodyPr/>
          <a:lstStyle/>
          <a:p>
            <a:fld id="{89F34C7A-DCE9-0240-98A8-C87BC1DACD8C}" type="slidenum">
              <a:t>‹nr.›</a:t>
            </a:fld>
            <a:endParaRPr lang="da-DK"/>
          </a:p>
        </p:txBody>
      </p:sp>
    </p:spTree>
    <p:extLst>
      <p:ext uri="{BB962C8B-B14F-4D97-AF65-F5344CB8AC3E}">
        <p14:creationId xmlns:p14="http://schemas.microsoft.com/office/powerpoint/2010/main" val="1419036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D54F1BB-2E94-1C7A-F088-BADE6961C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80EF737-15A1-163B-3495-955A4F4D7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20BC8EFB-E3E5-D8CC-7F5A-30F984CF6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7E599-CB5E-9A46-9135-5098D48E7620}" type="datetimeFigureOut">
              <a:t>07.11.2025</a:t>
            </a:fld>
            <a:endParaRPr lang="da-DK"/>
          </a:p>
        </p:txBody>
      </p:sp>
      <p:sp>
        <p:nvSpPr>
          <p:cNvPr id="5" name="Pladsholder til sidefod 4">
            <a:extLst>
              <a:ext uri="{FF2B5EF4-FFF2-40B4-BE49-F238E27FC236}">
                <a16:creationId xmlns:a16="http://schemas.microsoft.com/office/drawing/2014/main" id="{67D218FD-A524-72D7-9D05-737314D3B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2501EC8C-6907-9A8C-2FD7-6F8CA88BA6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34C7A-DCE9-0240-98A8-C87BC1DACD8C}" type="slidenum">
              <a:t>‹nr.›</a:t>
            </a:fld>
            <a:endParaRPr lang="da-DK"/>
          </a:p>
        </p:txBody>
      </p:sp>
    </p:spTree>
    <p:extLst>
      <p:ext uri="{BB962C8B-B14F-4D97-AF65-F5344CB8AC3E}">
        <p14:creationId xmlns:p14="http://schemas.microsoft.com/office/powerpoint/2010/main" val="4103435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0.png"/><Relationship Id="rId2" Type="http://schemas.openxmlformats.org/officeDocument/2006/relationships/hyperlink" Target="https://www.softwaretestinghelp.com/inner-join-vs-outer-join/" TargetMode="Externa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60.png"/><Relationship Id="rId4" Type="http://schemas.openxmlformats.org/officeDocument/2006/relationships/customXml" Target="../ink/ink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bi.r-dbi.org/reference/dbGetQuery.html" TargetMode="External"/><Relationship Id="rId2" Type="http://schemas.openxmlformats.org/officeDocument/2006/relationships/hyperlink" Target="https://dbi.r-dbi.org/reference/dbReadTable.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61036" y="2636993"/>
            <a:ext cx="6807746" cy="722166"/>
          </a:xfrm>
        </p:spPr>
        <p:txBody>
          <a:bodyPr/>
          <a:lstStyle/>
          <a:p>
            <a:pPr algn="ctr"/>
            <a:r>
              <a:rPr lang="da-DK" dirty="0"/>
              <a:t>DATA ENGINEERING </a:t>
            </a:r>
          </a:p>
        </p:txBody>
      </p:sp>
      <p:pic>
        <p:nvPicPr>
          <p:cNvPr id="3" name="Billede 2" descr="Et billede, der indeholder tekst, elektronik&#10;&#10;Automatisk genereret beskrivelse">
            <a:extLst>
              <a:ext uri="{FF2B5EF4-FFF2-40B4-BE49-F238E27FC236}">
                <a16:creationId xmlns:a16="http://schemas.microsoft.com/office/drawing/2014/main" id="{5EBB7124-98F2-B746-9565-B723F7C0B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442775" y="3188566"/>
            <a:ext cx="3522134" cy="2641601"/>
          </a:xfrm>
          <a:prstGeom prst="rect">
            <a:avLst/>
          </a:prstGeom>
        </p:spPr>
      </p:pic>
      <p:pic>
        <p:nvPicPr>
          <p:cNvPr id="6" name="Billede 5" descr="Et billede, der indeholder kort&#10;&#10;Automatisk genereret beskrivelse">
            <a:extLst>
              <a:ext uri="{FF2B5EF4-FFF2-40B4-BE49-F238E27FC236}">
                <a16:creationId xmlns:a16="http://schemas.microsoft.com/office/drawing/2014/main" id="{7DE82C4D-D3DA-2A49-9F65-DE523164B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490" y="3188567"/>
            <a:ext cx="4292600" cy="2641600"/>
          </a:xfrm>
          <a:prstGeom prst="rect">
            <a:avLst/>
          </a:prstGeom>
        </p:spPr>
      </p:pic>
    </p:spTree>
    <p:extLst>
      <p:ext uri="{BB962C8B-B14F-4D97-AF65-F5344CB8AC3E}">
        <p14:creationId xmlns:p14="http://schemas.microsoft.com/office/powerpoint/2010/main" val="2186089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1"/>
          <p:cNvSpPr>
            <a:spLocks noGrp="1"/>
          </p:cNvSpPr>
          <p:nvPr>
            <p:ph type="title"/>
          </p:nvPr>
        </p:nvSpPr>
        <p:spPr>
          <a:xfrm>
            <a:off x="1981200" y="413792"/>
            <a:ext cx="8229600" cy="1143000"/>
          </a:xfrm>
        </p:spPr>
        <p:txBody>
          <a:bodyPr>
            <a:normAutofit fontScale="90000"/>
          </a:bodyPr>
          <a:lstStyle/>
          <a:p>
            <a:r>
              <a:rPr lang="da-DK" altLang="da-DK" sz="5400" b="1" dirty="0">
                <a:latin typeface="Trebuchet MS" pitchFamily="34" charset="0"/>
              </a:rPr>
              <a:t>Tabel eksempel 2</a:t>
            </a:r>
            <a:br>
              <a:rPr lang="da-DK" altLang="da-DK" sz="5400" b="1" dirty="0">
                <a:latin typeface="Trebuchet MS" pitchFamily="34" charset="0"/>
              </a:rPr>
            </a:br>
            <a:r>
              <a:rPr lang="da-DK" altLang="da-DK" sz="4000" b="1" dirty="0">
                <a:latin typeface="Trebuchet MS" pitchFamily="34" charset="0"/>
              </a:rPr>
              <a:t>Medarbejdere (</a:t>
            </a:r>
            <a:r>
              <a:rPr lang="da-DK" altLang="da-DK" sz="4000" b="1" dirty="0" err="1">
                <a:latin typeface="Trebuchet MS" pitchFamily="34" charset="0"/>
              </a:rPr>
              <a:t>emp</a:t>
            </a:r>
            <a:r>
              <a:rPr lang="da-DK" altLang="da-DK" sz="4000" b="1" dirty="0">
                <a:latin typeface="Trebuchet MS" pitchFamily="34" charset="0"/>
              </a:rPr>
              <a:t>)</a:t>
            </a:r>
            <a:br>
              <a:rPr lang="da-DK" altLang="da-DK" sz="4000" b="1" dirty="0">
                <a:latin typeface="Trebuchet MS" pitchFamily="34" charset="0"/>
              </a:rPr>
            </a:br>
            <a:r>
              <a:rPr lang="da-DK" altLang="da-DK" sz="4000" b="1" dirty="0">
                <a:latin typeface="Trebuchet MS" pitchFamily="34" charset="0"/>
              </a:rPr>
              <a:t>Afdelinger (</a:t>
            </a:r>
            <a:r>
              <a:rPr lang="da-DK" altLang="da-DK" sz="4000" b="1" dirty="0" err="1">
                <a:latin typeface="Trebuchet MS" pitchFamily="34" charset="0"/>
              </a:rPr>
              <a:t>dept</a:t>
            </a:r>
            <a:r>
              <a:rPr lang="da-DK" altLang="da-DK" sz="4000" b="1" dirty="0">
                <a:latin typeface="Trebuchet MS" pitchFamily="34" charset="0"/>
              </a:rPr>
              <a:t>)</a:t>
            </a:r>
            <a:endParaRPr lang="da-DK" altLang="da-DK" sz="2000" dirty="0"/>
          </a:p>
        </p:txBody>
      </p:sp>
      <p:graphicFrame>
        <p:nvGraphicFramePr>
          <p:cNvPr id="7" name="Pladsholder til indhold 6"/>
          <p:cNvGraphicFramePr>
            <a:graphicFrameLocks noGrp="1"/>
          </p:cNvGraphicFramePr>
          <p:nvPr>
            <p:ph idx="1"/>
          </p:nvPr>
        </p:nvGraphicFramePr>
        <p:xfrm>
          <a:off x="1985964" y="2431946"/>
          <a:ext cx="5357811" cy="3589342"/>
        </p:xfrm>
        <a:graphic>
          <a:graphicData uri="http://schemas.openxmlformats.org/drawingml/2006/table">
            <a:tbl>
              <a:tblPr firstRow="1" bandRow="1">
                <a:tableStyleId>{5C22544A-7EE6-4342-B048-85BDC9FD1C3A}</a:tableStyleId>
              </a:tblPr>
              <a:tblGrid>
                <a:gridCol w="723140">
                  <a:extLst>
                    <a:ext uri="{9D8B030D-6E8A-4147-A177-3AD203B41FA5}">
                      <a16:colId xmlns:a16="http://schemas.microsoft.com/office/drawing/2014/main" val="20000"/>
                    </a:ext>
                  </a:extLst>
                </a:gridCol>
                <a:gridCol w="672271">
                  <a:extLst>
                    <a:ext uri="{9D8B030D-6E8A-4147-A177-3AD203B41FA5}">
                      <a16:colId xmlns:a16="http://schemas.microsoft.com/office/drawing/2014/main" val="20001"/>
                    </a:ext>
                  </a:extLst>
                </a:gridCol>
                <a:gridCol w="995198">
                  <a:extLst>
                    <a:ext uri="{9D8B030D-6E8A-4147-A177-3AD203B41FA5}">
                      <a16:colId xmlns:a16="http://schemas.microsoft.com/office/drawing/2014/main" val="20002"/>
                    </a:ext>
                  </a:extLst>
                </a:gridCol>
                <a:gridCol w="649867">
                  <a:extLst>
                    <a:ext uri="{9D8B030D-6E8A-4147-A177-3AD203B41FA5}">
                      <a16:colId xmlns:a16="http://schemas.microsoft.com/office/drawing/2014/main" val="20003"/>
                    </a:ext>
                  </a:extLst>
                </a:gridCol>
                <a:gridCol w="956654">
                  <a:extLst>
                    <a:ext uri="{9D8B030D-6E8A-4147-A177-3AD203B41FA5}">
                      <a16:colId xmlns:a16="http://schemas.microsoft.com/office/drawing/2014/main" val="20004"/>
                    </a:ext>
                  </a:extLst>
                </a:gridCol>
                <a:gridCol w="649867">
                  <a:extLst>
                    <a:ext uri="{9D8B030D-6E8A-4147-A177-3AD203B41FA5}">
                      <a16:colId xmlns:a16="http://schemas.microsoft.com/office/drawing/2014/main" val="20005"/>
                    </a:ext>
                  </a:extLst>
                </a:gridCol>
                <a:gridCol w="710814">
                  <a:extLst>
                    <a:ext uri="{9D8B030D-6E8A-4147-A177-3AD203B41FA5}">
                      <a16:colId xmlns:a16="http://schemas.microsoft.com/office/drawing/2014/main" val="20006"/>
                    </a:ext>
                  </a:extLst>
                </a:gridCol>
              </a:tblGrid>
              <a:tr h="265395">
                <a:tc>
                  <a:txBody>
                    <a:bodyPr/>
                    <a:lstStyle/>
                    <a:p>
                      <a:pPr>
                        <a:spcAft>
                          <a:spcPts val="0"/>
                        </a:spcAft>
                      </a:pPr>
                      <a:r>
                        <a:rPr lang="da-DK" sz="1200" dirty="0" err="1">
                          <a:effectLst/>
                        </a:rPr>
                        <a:t>empno</a:t>
                      </a:r>
                      <a:endParaRPr lang="da-DK" sz="1200" dirty="0">
                        <a:effectLst/>
                        <a:latin typeface="Times New Roman"/>
                        <a:ea typeface="Times New Roman"/>
                      </a:endParaRPr>
                    </a:p>
                  </a:txBody>
                  <a:tcPr marL="9525" marR="9525" marT="9526" marB="0" anchor="b"/>
                </a:tc>
                <a:tc>
                  <a:txBody>
                    <a:bodyPr/>
                    <a:lstStyle/>
                    <a:p>
                      <a:pPr>
                        <a:spcAft>
                          <a:spcPts val="0"/>
                        </a:spcAft>
                      </a:pPr>
                      <a:r>
                        <a:rPr lang="da-DK" sz="1200">
                          <a:effectLst/>
                        </a:rPr>
                        <a:t>ename</a:t>
                      </a:r>
                      <a:endParaRPr lang="da-DK" sz="1200">
                        <a:effectLst/>
                        <a:latin typeface="Times New Roman"/>
                        <a:ea typeface="Times New Roman"/>
                      </a:endParaRPr>
                    </a:p>
                  </a:txBody>
                  <a:tcPr marL="9525" marR="9525" marT="9526" marB="0" anchor="b"/>
                </a:tc>
                <a:tc>
                  <a:txBody>
                    <a:bodyPr/>
                    <a:lstStyle/>
                    <a:p>
                      <a:pPr>
                        <a:spcAft>
                          <a:spcPts val="0"/>
                        </a:spcAft>
                      </a:pPr>
                      <a:r>
                        <a:rPr lang="da-DK" sz="1200">
                          <a:effectLst/>
                        </a:rPr>
                        <a:t>job</a:t>
                      </a:r>
                      <a:endParaRPr lang="da-DK" sz="1200">
                        <a:effectLst/>
                        <a:latin typeface="Times New Roman"/>
                        <a:ea typeface="Times New Roman"/>
                      </a:endParaRPr>
                    </a:p>
                  </a:txBody>
                  <a:tcPr marL="9525" marR="9525" marT="9526" marB="0" anchor="b"/>
                </a:tc>
                <a:tc>
                  <a:txBody>
                    <a:bodyPr/>
                    <a:lstStyle/>
                    <a:p>
                      <a:pPr>
                        <a:spcAft>
                          <a:spcPts val="0"/>
                        </a:spcAft>
                      </a:pPr>
                      <a:r>
                        <a:rPr lang="da-DK" sz="1200">
                          <a:effectLst/>
                        </a:rPr>
                        <a:t>mgr</a:t>
                      </a:r>
                      <a:endParaRPr lang="da-DK" sz="1200">
                        <a:effectLst/>
                        <a:latin typeface="Times New Roman"/>
                        <a:ea typeface="Times New Roman"/>
                      </a:endParaRPr>
                    </a:p>
                  </a:txBody>
                  <a:tcPr marL="9525" marR="9525" marT="9526" marB="0" anchor="b"/>
                </a:tc>
                <a:tc>
                  <a:txBody>
                    <a:bodyPr/>
                    <a:lstStyle/>
                    <a:p>
                      <a:pPr>
                        <a:spcAft>
                          <a:spcPts val="0"/>
                        </a:spcAft>
                      </a:pPr>
                      <a:r>
                        <a:rPr lang="da-DK" sz="1200">
                          <a:effectLst/>
                        </a:rPr>
                        <a:t>hiredate</a:t>
                      </a:r>
                      <a:endParaRPr lang="da-DK" sz="1200">
                        <a:effectLst/>
                        <a:latin typeface="Times New Roman"/>
                        <a:ea typeface="Times New Roman"/>
                      </a:endParaRPr>
                    </a:p>
                  </a:txBody>
                  <a:tcPr marL="9525" marR="9525" marT="9526" marB="0" anchor="b"/>
                </a:tc>
                <a:tc>
                  <a:txBody>
                    <a:bodyPr/>
                    <a:lstStyle/>
                    <a:p>
                      <a:pPr>
                        <a:spcAft>
                          <a:spcPts val="0"/>
                        </a:spcAft>
                      </a:pPr>
                      <a:r>
                        <a:rPr lang="da-DK" sz="1200">
                          <a:effectLst/>
                        </a:rPr>
                        <a:t>sal</a:t>
                      </a:r>
                      <a:endParaRPr lang="da-DK" sz="1200">
                        <a:effectLst/>
                        <a:latin typeface="Times New Roman"/>
                        <a:ea typeface="Times New Roman"/>
                      </a:endParaRPr>
                    </a:p>
                  </a:txBody>
                  <a:tcPr marL="9525" marR="9525" marT="9526" marB="0" anchor="b"/>
                </a:tc>
                <a:tc>
                  <a:txBody>
                    <a:bodyPr/>
                    <a:lstStyle/>
                    <a:p>
                      <a:pPr>
                        <a:spcAft>
                          <a:spcPts val="0"/>
                        </a:spcAft>
                      </a:pPr>
                      <a:r>
                        <a:rPr lang="da-DK" sz="1200">
                          <a:effectLst/>
                        </a:rPr>
                        <a:t>deptno</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0"/>
                  </a:ext>
                </a:extLst>
              </a:tr>
              <a:tr h="232831">
                <a:tc>
                  <a:txBody>
                    <a:bodyPr/>
                    <a:lstStyle/>
                    <a:p>
                      <a:pPr>
                        <a:spcAft>
                          <a:spcPts val="0"/>
                        </a:spcAft>
                      </a:pPr>
                      <a:r>
                        <a:rPr lang="da-DK" sz="1000">
                          <a:effectLst/>
                        </a:rPr>
                        <a:t>7369</a:t>
                      </a:r>
                      <a:endParaRPr lang="da-DK" sz="1200">
                        <a:effectLst/>
                        <a:latin typeface="Times New Roman"/>
                        <a:ea typeface="Times New Roman"/>
                      </a:endParaRPr>
                    </a:p>
                  </a:txBody>
                  <a:tcPr marL="9525" marR="9525" marT="9526" marB="0" anchor="b"/>
                </a:tc>
                <a:tc>
                  <a:txBody>
                    <a:bodyPr/>
                    <a:lstStyle/>
                    <a:p>
                      <a:pPr>
                        <a:spcAft>
                          <a:spcPts val="0"/>
                        </a:spcAft>
                      </a:pPr>
                      <a:r>
                        <a:rPr lang="da-DK" sz="1000" dirty="0">
                          <a:effectLst/>
                        </a:rPr>
                        <a:t>SMITH</a:t>
                      </a:r>
                      <a:endParaRPr lang="da-DK" sz="1200" dirty="0">
                        <a:effectLst/>
                        <a:latin typeface="Times New Roman"/>
                        <a:ea typeface="Times New Roman"/>
                      </a:endParaRPr>
                    </a:p>
                  </a:txBody>
                  <a:tcPr marL="9525" marR="9525" marT="9526" marB="0" anchor="b"/>
                </a:tc>
                <a:tc>
                  <a:txBody>
                    <a:bodyPr/>
                    <a:lstStyle/>
                    <a:p>
                      <a:pPr>
                        <a:spcAft>
                          <a:spcPts val="0"/>
                        </a:spcAft>
                      </a:pPr>
                      <a:r>
                        <a:rPr lang="da-DK" sz="1000">
                          <a:effectLst/>
                        </a:rPr>
                        <a:t>CLERK</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7902</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12/17/1980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800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1"/>
                  </a:ext>
                </a:extLst>
              </a:tr>
              <a:tr h="232831">
                <a:tc>
                  <a:txBody>
                    <a:bodyPr/>
                    <a:lstStyle/>
                    <a:p>
                      <a:pPr>
                        <a:spcAft>
                          <a:spcPts val="0"/>
                        </a:spcAft>
                      </a:pPr>
                      <a:r>
                        <a:rPr lang="da-DK" sz="1000">
                          <a:effectLst/>
                        </a:rPr>
                        <a:t>7499</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ALLEN</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7698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02/20/1981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1600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2"/>
                  </a:ext>
                </a:extLst>
              </a:tr>
              <a:tr h="232831">
                <a:tc>
                  <a:txBody>
                    <a:bodyPr/>
                    <a:lstStyle/>
                    <a:p>
                      <a:pPr>
                        <a:spcAft>
                          <a:spcPts val="0"/>
                        </a:spcAft>
                      </a:pPr>
                      <a:r>
                        <a:rPr lang="da-DK" sz="1000">
                          <a:effectLst/>
                        </a:rPr>
                        <a:t>7521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WARD</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5" marR="9525" marT="9526" marB="0" anchor="b"/>
                </a:tc>
                <a:tc>
                  <a:txBody>
                    <a:bodyPr/>
                    <a:lstStyle/>
                    <a:p>
                      <a:pPr>
                        <a:spcAft>
                          <a:spcPts val="0"/>
                        </a:spcAft>
                      </a:pPr>
                      <a:r>
                        <a:rPr lang="da-DK" sz="1000" dirty="0">
                          <a:effectLst/>
                        </a:rPr>
                        <a:t>7698</a:t>
                      </a:r>
                      <a:endParaRPr lang="da-DK" sz="1200" dirty="0">
                        <a:effectLst/>
                        <a:latin typeface="Times New Roman"/>
                        <a:ea typeface="Times New Roman"/>
                      </a:endParaRPr>
                    </a:p>
                  </a:txBody>
                  <a:tcPr marL="9525" marR="9525" marT="9526" marB="0" anchor="b"/>
                </a:tc>
                <a:tc>
                  <a:txBody>
                    <a:bodyPr/>
                    <a:lstStyle/>
                    <a:p>
                      <a:pPr>
                        <a:spcAft>
                          <a:spcPts val="0"/>
                        </a:spcAft>
                      </a:pPr>
                      <a:r>
                        <a:rPr lang="da-DK" sz="1000">
                          <a:effectLst/>
                        </a:rPr>
                        <a:t>02/22/1981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1250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3"/>
                  </a:ext>
                </a:extLst>
              </a:tr>
              <a:tr h="232831">
                <a:tc>
                  <a:txBody>
                    <a:bodyPr/>
                    <a:lstStyle/>
                    <a:p>
                      <a:pPr>
                        <a:spcAft>
                          <a:spcPts val="0"/>
                        </a:spcAft>
                      </a:pPr>
                      <a:r>
                        <a:rPr lang="da-DK" sz="1000">
                          <a:effectLst/>
                        </a:rPr>
                        <a:t>7566</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JONES</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7839</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04-02-1981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2975</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4"/>
                  </a:ext>
                </a:extLst>
              </a:tr>
              <a:tr h="232831">
                <a:tc>
                  <a:txBody>
                    <a:bodyPr/>
                    <a:lstStyle/>
                    <a:p>
                      <a:pPr>
                        <a:spcAft>
                          <a:spcPts val="0"/>
                        </a:spcAft>
                      </a:pPr>
                      <a:r>
                        <a:rPr lang="da-DK" sz="1000">
                          <a:effectLst/>
                        </a:rPr>
                        <a:t>7654</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MARTIN</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7698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09/28/1981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1250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5"/>
                  </a:ext>
                </a:extLst>
              </a:tr>
              <a:tr h="232831">
                <a:tc>
                  <a:txBody>
                    <a:bodyPr/>
                    <a:lstStyle/>
                    <a:p>
                      <a:pPr>
                        <a:spcAft>
                          <a:spcPts val="0"/>
                        </a:spcAft>
                      </a:pPr>
                      <a:r>
                        <a:rPr lang="da-DK" sz="1000">
                          <a:effectLst/>
                        </a:rPr>
                        <a:t>7698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BLAKE</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7839</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05-01-1981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2850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6"/>
                  </a:ext>
                </a:extLst>
              </a:tr>
              <a:tr h="232831">
                <a:tc>
                  <a:txBody>
                    <a:bodyPr/>
                    <a:lstStyle/>
                    <a:p>
                      <a:pPr>
                        <a:spcAft>
                          <a:spcPts val="0"/>
                        </a:spcAft>
                      </a:pPr>
                      <a:r>
                        <a:rPr lang="da-DK" sz="1000">
                          <a:effectLst/>
                        </a:rPr>
                        <a:t>7782</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CLARK</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7839</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06-09-1981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2450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7"/>
                  </a:ext>
                </a:extLst>
              </a:tr>
              <a:tr h="232831">
                <a:tc>
                  <a:txBody>
                    <a:bodyPr/>
                    <a:lstStyle/>
                    <a:p>
                      <a:pPr>
                        <a:spcAft>
                          <a:spcPts val="0"/>
                        </a:spcAft>
                      </a:pPr>
                      <a:r>
                        <a:rPr lang="da-DK" sz="1000">
                          <a:effectLst/>
                        </a:rPr>
                        <a:t>7788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SCOTT</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ANALYST</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7566</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04/19/1987</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8"/>
                  </a:ext>
                </a:extLst>
              </a:tr>
              <a:tr h="297144">
                <a:tc>
                  <a:txBody>
                    <a:bodyPr/>
                    <a:lstStyle/>
                    <a:p>
                      <a:pPr>
                        <a:spcAft>
                          <a:spcPts val="0"/>
                        </a:spcAft>
                      </a:pPr>
                      <a:r>
                        <a:rPr lang="da-DK" sz="1000">
                          <a:effectLst/>
                        </a:rPr>
                        <a:t>7839</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KING</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PRESIDENT</a:t>
                      </a:r>
                      <a:endParaRPr lang="da-DK" sz="1200">
                        <a:effectLst/>
                        <a:latin typeface="Times New Roman"/>
                        <a:ea typeface="Times New Roman"/>
                      </a:endParaRPr>
                    </a:p>
                  </a:txBody>
                  <a:tcPr marL="9525" marR="9525" marT="9526" marB="0" anchor="b"/>
                </a:tc>
                <a:tc>
                  <a:txBody>
                    <a:bodyPr/>
                    <a:lstStyle/>
                    <a:p>
                      <a:endParaRPr lang="da-DK" sz="1000">
                        <a:effectLst/>
                        <a:latin typeface="Times New Roman"/>
                      </a:endParaRPr>
                    </a:p>
                  </a:txBody>
                  <a:tcPr marL="9525" marR="9525" marT="9526" marB="0" anchor="b"/>
                </a:tc>
                <a:tc>
                  <a:txBody>
                    <a:bodyPr/>
                    <a:lstStyle/>
                    <a:p>
                      <a:pPr>
                        <a:spcAft>
                          <a:spcPts val="0"/>
                        </a:spcAft>
                      </a:pPr>
                      <a:r>
                        <a:rPr lang="da-DK" sz="1000" dirty="0">
                          <a:effectLst/>
                        </a:rPr>
                        <a:t>11/17/1981</a:t>
                      </a:r>
                      <a:endParaRPr lang="da-DK" sz="1200" dirty="0">
                        <a:effectLst/>
                        <a:latin typeface="Times New Roman"/>
                        <a:ea typeface="Times New Roman"/>
                      </a:endParaRPr>
                    </a:p>
                  </a:txBody>
                  <a:tcPr marL="9525" marR="9525" marT="9526" marB="0" anchor="b"/>
                </a:tc>
                <a:tc>
                  <a:txBody>
                    <a:bodyPr/>
                    <a:lstStyle/>
                    <a:p>
                      <a:pPr>
                        <a:spcAft>
                          <a:spcPts val="0"/>
                        </a:spcAft>
                      </a:pPr>
                      <a:r>
                        <a:rPr lang="da-DK" sz="1000">
                          <a:effectLst/>
                        </a:rPr>
                        <a:t>5000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09"/>
                  </a:ext>
                </a:extLst>
              </a:tr>
              <a:tr h="232831">
                <a:tc>
                  <a:txBody>
                    <a:bodyPr/>
                    <a:lstStyle/>
                    <a:p>
                      <a:pPr>
                        <a:spcAft>
                          <a:spcPts val="0"/>
                        </a:spcAft>
                      </a:pPr>
                      <a:r>
                        <a:rPr lang="da-DK" sz="1000">
                          <a:effectLst/>
                        </a:rPr>
                        <a:t>7844</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TURNER</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7698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09-08-1981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1500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10"/>
                  </a:ext>
                </a:extLst>
              </a:tr>
              <a:tr h="232831">
                <a:tc>
                  <a:txBody>
                    <a:bodyPr/>
                    <a:lstStyle/>
                    <a:p>
                      <a:pPr>
                        <a:spcAft>
                          <a:spcPts val="0"/>
                        </a:spcAft>
                      </a:pPr>
                      <a:r>
                        <a:rPr lang="da-DK" sz="1000">
                          <a:effectLst/>
                        </a:rPr>
                        <a:t>7876</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ADAMS</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CLERK</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7788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05/23/1987</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1100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11"/>
                  </a:ext>
                </a:extLst>
              </a:tr>
              <a:tr h="232831">
                <a:tc>
                  <a:txBody>
                    <a:bodyPr/>
                    <a:lstStyle/>
                    <a:p>
                      <a:pPr>
                        <a:spcAft>
                          <a:spcPts val="0"/>
                        </a:spcAft>
                      </a:pPr>
                      <a:r>
                        <a:rPr lang="da-DK" sz="1000">
                          <a:effectLst/>
                        </a:rPr>
                        <a:t>7900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JAMES</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CLERK</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7698</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12-03-1981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950</a:t>
                      </a:r>
                      <a:endParaRPr lang="da-DK" sz="1200">
                        <a:effectLst/>
                        <a:latin typeface="Times New Roman"/>
                        <a:ea typeface="Times New Roman"/>
                      </a:endParaRPr>
                    </a:p>
                  </a:txBody>
                  <a:tcPr marL="9525" marR="9525" marT="9526" marB="0" anchor="b"/>
                </a:tc>
                <a:tc>
                  <a:txBody>
                    <a:bodyPr/>
                    <a:lstStyle/>
                    <a:p>
                      <a:pPr>
                        <a:spcAft>
                          <a:spcPts val="0"/>
                        </a:spcAft>
                      </a:pPr>
                      <a:r>
                        <a:rPr lang="da-DK" sz="1000" dirty="0">
                          <a:effectLst/>
                        </a:rPr>
                        <a:t>30</a:t>
                      </a:r>
                      <a:endParaRPr lang="da-DK" sz="1200" dirty="0">
                        <a:effectLst/>
                        <a:latin typeface="Times New Roman"/>
                        <a:ea typeface="Times New Roman"/>
                      </a:endParaRPr>
                    </a:p>
                  </a:txBody>
                  <a:tcPr marL="9525" marR="9525" marT="9526" marB="0" anchor="b"/>
                </a:tc>
                <a:extLst>
                  <a:ext uri="{0D108BD9-81ED-4DB2-BD59-A6C34878D82A}">
                    <a16:rowId xmlns:a16="http://schemas.microsoft.com/office/drawing/2014/main" val="10012"/>
                  </a:ext>
                </a:extLst>
              </a:tr>
              <a:tr h="232831">
                <a:tc>
                  <a:txBody>
                    <a:bodyPr/>
                    <a:lstStyle/>
                    <a:p>
                      <a:pPr>
                        <a:spcAft>
                          <a:spcPts val="0"/>
                        </a:spcAft>
                      </a:pPr>
                      <a:r>
                        <a:rPr lang="da-DK" sz="1000">
                          <a:effectLst/>
                        </a:rPr>
                        <a:t>7902</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FORD</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ANALYST</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7566</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12-03-1981</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3000</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20</a:t>
                      </a:r>
                      <a:endParaRPr lang="da-DK" sz="1200">
                        <a:effectLst/>
                        <a:latin typeface="Times New Roman"/>
                        <a:ea typeface="Times New Roman"/>
                      </a:endParaRPr>
                    </a:p>
                  </a:txBody>
                  <a:tcPr marL="9525" marR="9525" marT="9526" marB="0" anchor="b"/>
                </a:tc>
                <a:extLst>
                  <a:ext uri="{0D108BD9-81ED-4DB2-BD59-A6C34878D82A}">
                    <a16:rowId xmlns:a16="http://schemas.microsoft.com/office/drawing/2014/main" val="10013"/>
                  </a:ext>
                </a:extLst>
              </a:tr>
              <a:tr h="232831">
                <a:tc>
                  <a:txBody>
                    <a:bodyPr/>
                    <a:lstStyle/>
                    <a:p>
                      <a:pPr>
                        <a:spcAft>
                          <a:spcPts val="0"/>
                        </a:spcAft>
                      </a:pPr>
                      <a:r>
                        <a:rPr lang="da-DK" sz="1000">
                          <a:effectLst/>
                        </a:rPr>
                        <a:t>7934</a:t>
                      </a:r>
                      <a:endParaRPr lang="da-DK" sz="1200">
                        <a:effectLst/>
                        <a:latin typeface="Times New Roman"/>
                        <a:ea typeface="Times New Roman"/>
                      </a:endParaRPr>
                    </a:p>
                  </a:txBody>
                  <a:tcPr marL="9525" marR="9525" marT="9526" marB="0" anchor="b"/>
                </a:tc>
                <a:tc>
                  <a:txBody>
                    <a:bodyPr/>
                    <a:lstStyle/>
                    <a:p>
                      <a:pPr>
                        <a:spcAft>
                          <a:spcPts val="0"/>
                        </a:spcAft>
                      </a:pPr>
                      <a:r>
                        <a:rPr lang="da-DK" sz="1000" dirty="0">
                          <a:effectLst/>
                        </a:rPr>
                        <a:t>MILLER</a:t>
                      </a:r>
                      <a:endParaRPr lang="da-DK" sz="1200" dirty="0">
                        <a:effectLst/>
                        <a:latin typeface="Times New Roman"/>
                        <a:ea typeface="Times New Roman"/>
                      </a:endParaRPr>
                    </a:p>
                  </a:txBody>
                  <a:tcPr marL="9525" marR="9525" marT="9526" marB="0" anchor="b"/>
                </a:tc>
                <a:tc>
                  <a:txBody>
                    <a:bodyPr/>
                    <a:lstStyle/>
                    <a:p>
                      <a:pPr>
                        <a:spcAft>
                          <a:spcPts val="0"/>
                        </a:spcAft>
                      </a:pPr>
                      <a:r>
                        <a:rPr lang="da-DK" sz="1000">
                          <a:effectLst/>
                        </a:rPr>
                        <a:t>CLERK</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7782</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01/23/1982</a:t>
                      </a:r>
                      <a:endParaRPr lang="da-DK" sz="1200">
                        <a:effectLst/>
                        <a:latin typeface="Times New Roman"/>
                        <a:ea typeface="Times New Roman"/>
                      </a:endParaRPr>
                    </a:p>
                  </a:txBody>
                  <a:tcPr marL="9525" marR="9525" marT="9526" marB="0" anchor="b"/>
                </a:tc>
                <a:tc>
                  <a:txBody>
                    <a:bodyPr/>
                    <a:lstStyle/>
                    <a:p>
                      <a:pPr>
                        <a:spcAft>
                          <a:spcPts val="0"/>
                        </a:spcAft>
                      </a:pPr>
                      <a:r>
                        <a:rPr lang="da-DK" sz="1000">
                          <a:effectLst/>
                        </a:rPr>
                        <a:t>1300</a:t>
                      </a:r>
                      <a:endParaRPr lang="da-DK" sz="1200">
                        <a:effectLst/>
                        <a:latin typeface="Times New Roman"/>
                        <a:ea typeface="Times New Roman"/>
                      </a:endParaRPr>
                    </a:p>
                  </a:txBody>
                  <a:tcPr marL="9525" marR="9525" marT="9526" marB="0" anchor="b"/>
                </a:tc>
                <a:tc>
                  <a:txBody>
                    <a:bodyPr/>
                    <a:lstStyle/>
                    <a:p>
                      <a:pPr>
                        <a:spcAft>
                          <a:spcPts val="0"/>
                        </a:spcAft>
                      </a:pPr>
                      <a:r>
                        <a:rPr lang="da-DK" sz="1000" dirty="0">
                          <a:effectLst/>
                        </a:rPr>
                        <a:t>10</a:t>
                      </a:r>
                      <a:endParaRPr lang="da-DK" sz="1200" dirty="0">
                        <a:effectLst/>
                        <a:latin typeface="Times New Roman"/>
                        <a:ea typeface="Times New Roman"/>
                      </a:endParaRPr>
                    </a:p>
                  </a:txBody>
                  <a:tcPr marL="9525" marR="9525" marT="9526" marB="0" anchor="b"/>
                </a:tc>
                <a:extLst>
                  <a:ext uri="{0D108BD9-81ED-4DB2-BD59-A6C34878D82A}">
                    <a16:rowId xmlns:a16="http://schemas.microsoft.com/office/drawing/2014/main" val="10014"/>
                  </a:ext>
                </a:extLst>
              </a:tr>
            </a:tbl>
          </a:graphicData>
        </a:graphic>
      </p:graphicFrame>
      <p:graphicFrame>
        <p:nvGraphicFramePr>
          <p:cNvPr id="8" name="Tabel 7"/>
          <p:cNvGraphicFramePr>
            <a:graphicFrameLocks noGrp="1"/>
          </p:cNvGraphicFramePr>
          <p:nvPr/>
        </p:nvGraphicFramePr>
        <p:xfrm>
          <a:off x="7646989" y="2463697"/>
          <a:ext cx="2587625" cy="879475"/>
        </p:xfrm>
        <a:graphic>
          <a:graphicData uri="http://schemas.openxmlformats.org/drawingml/2006/table">
            <a:tbl>
              <a:tblPr firstRow="1" bandRow="1">
                <a:tableStyleId>{5C22544A-7EE6-4342-B048-85BDC9FD1C3A}</a:tableStyleId>
              </a:tblPr>
              <a:tblGrid>
                <a:gridCol w="761739">
                  <a:extLst>
                    <a:ext uri="{9D8B030D-6E8A-4147-A177-3AD203B41FA5}">
                      <a16:colId xmlns:a16="http://schemas.microsoft.com/office/drawing/2014/main" val="20000"/>
                    </a:ext>
                  </a:extLst>
                </a:gridCol>
                <a:gridCol w="959956">
                  <a:extLst>
                    <a:ext uri="{9D8B030D-6E8A-4147-A177-3AD203B41FA5}">
                      <a16:colId xmlns:a16="http://schemas.microsoft.com/office/drawing/2014/main" val="20001"/>
                    </a:ext>
                  </a:extLst>
                </a:gridCol>
                <a:gridCol w="865930">
                  <a:extLst>
                    <a:ext uri="{9D8B030D-6E8A-4147-A177-3AD203B41FA5}">
                      <a16:colId xmlns:a16="http://schemas.microsoft.com/office/drawing/2014/main" val="20002"/>
                    </a:ext>
                  </a:extLst>
                </a:gridCol>
              </a:tblGrid>
              <a:tr h="185096">
                <a:tc>
                  <a:txBody>
                    <a:bodyPr/>
                    <a:lstStyle/>
                    <a:p>
                      <a:pPr>
                        <a:spcAft>
                          <a:spcPts val="0"/>
                        </a:spcAft>
                      </a:pPr>
                      <a:r>
                        <a:rPr lang="da-DK" sz="1000" dirty="0" err="1">
                          <a:effectLst/>
                        </a:rPr>
                        <a:t>deptno</a:t>
                      </a:r>
                      <a:endParaRPr lang="da-DK" sz="1200" dirty="0">
                        <a:effectLst/>
                        <a:latin typeface="Times New Roman"/>
                        <a:ea typeface="Times New Roman"/>
                      </a:endParaRPr>
                    </a:p>
                  </a:txBody>
                  <a:tcPr marL="9530" marR="9530" marT="9509" marB="0" anchor="b"/>
                </a:tc>
                <a:tc>
                  <a:txBody>
                    <a:bodyPr/>
                    <a:lstStyle/>
                    <a:p>
                      <a:pPr>
                        <a:spcAft>
                          <a:spcPts val="0"/>
                        </a:spcAft>
                      </a:pPr>
                      <a:r>
                        <a:rPr lang="da-DK" sz="1000">
                          <a:effectLst/>
                        </a:rPr>
                        <a:t>dname</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loc</a:t>
                      </a:r>
                      <a:endParaRPr lang="da-DK" sz="1200">
                        <a:effectLst/>
                        <a:latin typeface="Times New Roman"/>
                        <a:ea typeface="Times New Roman"/>
                      </a:endParaRPr>
                    </a:p>
                  </a:txBody>
                  <a:tcPr marL="9530" marR="9530" marT="9509" marB="0" anchor="b"/>
                </a:tc>
                <a:extLst>
                  <a:ext uri="{0D108BD9-81ED-4DB2-BD59-A6C34878D82A}">
                    <a16:rowId xmlns:a16="http://schemas.microsoft.com/office/drawing/2014/main" val="10000"/>
                  </a:ext>
                </a:extLst>
              </a:tr>
              <a:tr h="177490">
                <a:tc>
                  <a:txBody>
                    <a:bodyPr/>
                    <a:lstStyle/>
                    <a:p>
                      <a:pPr>
                        <a:spcAft>
                          <a:spcPts val="0"/>
                        </a:spcAft>
                      </a:pPr>
                      <a:r>
                        <a:rPr lang="da-DK" sz="1000">
                          <a:effectLst/>
                        </a:rPr>
                        <a:t>10</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ACCOUNTING</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NEW YORK</a:t>
                      </a:r>
                      <a:endParaRPr lang="da-DK" sz="1200">
                        <a:effectLst/>
                        <a:latin typeface="Times New Roman"/>
                        <a:ea typeface="Times New Roman"/>
                      </a:endParaRPr>
                    </a:p>
                  </a:txBody>
                  <a:tcPr marL="9530" marR="9530" marT="9509" marB="0" anchor="b"/>
                </a:tc>
                <a:extLst>
                  <a:ext uri="{0D108BD9-81ED-4DB2-BD59-A6C34878D82A}">
                    <a16:rowId xmlns:a16="http://schemas.microsoft.com/office/drawing/2014/main" val="10001"/>
                  </a:ext>
                </a:extLst>
              </a:tr>
              <a:tr h="177490">
                <a:tc>
                  <a:txBody>
                    <a:bodyPr/>
                    <a:lstStyle/>
                    <a:p>
                      <a:pPr>
                        <a:spcAft>
                          <a:spcPts val="0"/>
                        </a:spcAft>
                      </a:pPr>
                      <a:r>
                        <a:rPr lang="da-DK" sz="1000">
                          <a:effectLst/>
                        </a:rPr>
                        <a:t>20</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RESEARCH</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DALLAS</a:t>
                      </a:r>
                      <a:endParaRPr lang="da-DK" sz="1200">
                        <a:effectLst/>
                        <a:latin typeface="Times New Roman"/>
                        <a:ea typeface="Times New Roman"/>
                      </a:endParaRPr>
                    </a:p>
                  </a:txBody>
                  <a:tcPr marL="9530" marR="9530" marT="9509" marB="0" anchor="b"/>
                </a:tc>
                <a:extLst>
                  <a:ext uri="{0D108BD9-81ED-4DB2-BD59-A6C34878D82A}">
                    <a16:rowId xmlns:a16="http://schemas.microsoft.com/office/drawing/2014/main" val="10002"/>
                  </a:ext>
                </a:extLst>
              </a:tr>
              <a:tr h="177490">
                <a:tc>
                  <a:txBody>
                    <a:bodyPr/>
                    <a:lstStyle/>
                    <a:p>
                      <a:pPr>
                        <a:spcAft>
                          <a:spcPts val="0"/>
                        </a:spcAft>
                      </a:pPr>
                      <a:r>
                        <a:rPr lang="da-DK" sz="1000">
                          <a:effectLst/>
                        </a:rPr>
                        <a:t>30</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SALES</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CHICAGO</a:t>
                      </a:r>
                      <a:endParaRPr lang="da-DK" sz="1200">
                        <a:effectLst/>
                        <a:latin typeface="Times New Roman"/>
                        <a:ea typeface="Times New Roman"/>
                      </a:endParaRPr>
                    </a:p>
                  </a:txBody>
                  <a:tcPr marL="9530" marR="9530" marT="9509" marB="0" anchor="b"/>
                </a:tc>
                <a:extLst>
                  <a:ext uri="{0D108BD9-81ED-4DB2-BD59-A6C34878D82A}">
                    <a16:rowId xmlns:a16="http://schemas.microsoft.com/office/drawing/2014/main" val="10003"/>
                  </a:ext>
                </a:extLst>
              </a:tr>
              <a:tr h="161908">
                <a:tc>
                  <a:txBody>
                    <a:bodyPr/>
                    <a:lstStyle/>
                    <a:p>
                      <a:pPr>
                        <a:spcAft>
                          <a:spcPts val="0"/>
                        </a:spcAft>
                      </a:pPr>
                      <a:r>
                        <a:rPr lang="da-DK" sz="1000">
                          <a:effectLst/>
                        </a:rPr>
                        <a:t>40</a:t>
                      </a:r>
                      <a:endParaRPr lang="da-DK" sz="1200">
                        <a:effectLst/>
                        <a:latin typeface="Times New Roman"/>
                        <a:ea typeface="Times New Roman"/>
                      </a:endParaRPr>
                    </a:p>
                  </a:txBody>
                  <a:tcPr marL="9530" marR="9530" marT="9509" marB="0" anchor="b"/>
                </a:tc>
                <a:tc>
                  <a:txBody>
                    <a:bodyPr/>
                    <a:lstStyle/>
                    <a:p>
                      <a:pPr>
                        <a:spcAft>
                          <a:spcPts val="0"/>
                        </a:spcAft>
                      </a:pPr>
                      <a:r>
                        <a:rPr lang="da-DK" sz="1000">
                          <a:effectLst/>
                        </a:rPr>
                        <a:t>OPERATIONS</a:t>
                      </a:r>
                      <a:endParaRPr lang="da-DK" sz="1200">
                        <a:effectLst/>
                        <a:latin typeface="Times New Roman"/>
                        <a:ea typeface="Times New Roman"/>
                      </a:endParaRPr>
                    </a:p>
                  </a:txBody>
                  <a:tcPr marL="9530" marR="9530" marT="9509" marB="0" anchor="b"/>
                </a:tc>
                <a:tc>
                  <a:txBody>
                    <a:bodyPr/>
                    <a:lstStyle/>
                    <a:p>
                      <a:pPr>
                        <a:spcAft>
                          <a:spcPts val="0"/>
                        </a:spcAft>
                      </a:pPr>
                      <a:r>
                        <a:rPr lang="da-DK" sz="1000" dirty="0">
                          <a:effectLst/>
                        </a:rPr>
                        <a:t>BOSTON</a:t>
                      </a:r>
                      <a:endParaRPr lang="da-DK" sz="1200" dirty="0">
                        <a:effectLst/>
                        <a:latin typeface="Times New Roman"/>
                        <a:ea typeface="Times New Roman"/>
                      </a:endParaRPr>
                    </a:p>
                  </a:txBody>
                  <a:tcPr marL="9530" marR="9530" marT="9509" marB="0" anchor="b"/>
                </a:tc>
                <a:extLst>
                  <a:ext uri="{0D108BD9-81ED-4DB2-BD59-A6C34878D82A}">
                    <a16:rowId xmlns:a16="http://schemas.microsoft.com/office/drawing/2014/main" val="10004"/>
                  </a:ext>
                </a:extLst>
              </a:tr>
            </a:tbl>
          </a:graphicData>
        </a:graphic>
      </p:graphicFrame>
      <p:sp>
        <p:nvSpPr>
          <p:cNvPr id="16543" name="TextBox 1"/>
          <p:cNvSpPr txBox="1">
            <a:spLocks noChangeArrowheads="1"/>
          </p:cNvSpPr>
          <p:nvPr/>
        </p:nvSpPr>
        <p:spPr bwMode="auto">
          <a:xfrm>
            <a:off x="1919288" y="1960514"/>
            <a:ext cx="1008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Calibri" pitchFamily="34" charset="0"/>
              </a:defRPr>
            </a:lvl1pPr>
            <a:lvl2pPr marL="742950" indent="-285750">
              <a:spcBef>
                <a:spcPct val="20000"/>
              </a:spcBef>
              <a:buFont typeface="Arial" charset="0"/>
              <a:buChar char="–"/>
              <a:defRPr sz="2400">
                <a:solidFill>
                  <a:schemeClr val="tx1"/>
                </a:solidFill>
                <a:latin typeface="Calibri" pitchFamily="34" charset="0"/>
              </a:defRPr>
            </a:lvl2pPr>
            <a:lvl3pPr marL="1143000" indent="-228600">
              <a:spcBef>
                <a:spcPct val="20000"/>
              </a:spcBef>
              <a:buFont typeface="Arial" charset="0"/>
              <a:buChar char="•"/>
              <a:defRPr sz="20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da-DK" altLang="da-DK" sz="2400" dirty="0" err="1">
                <a:latin typeface="Tahoma" pitchFamily="34" charset="0"/>
              </a:rPr>
              <a:t>emp</a:t>
            </a:r>
            <a:endParaRPr lang="da-DK" altLang="da-DK" sz="2400" dirty="0">
              <a:latin typeface="Tahoma" pitchFamily="34" charset="0"/>
            </a:endParaRPr>
          </a:p>
        </p:txBody>
      </p:sp>
      <p:sp>
        <p:nvSpPr>
          <p:cNvPr id="16544" name="TextBox 2"/>
          <p:cNvSpPr txBox="1">
            <a:spLocks noChangeArrowheads="1"/>
          </p:cNvSpPr>
          <p:nvPr/>
        </p:nvSpPr>
        <p:spPr bwMode="auto">
          <a:xfrm>
            <a:off x="7535863" y="2032522"/>
            <a:ext cx="792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800">
                <a:solidFill>
                  <a:schemeClr val="tx1"/>
                </a:solidFill>
                <a:latin typeface="Calibri" pitchFamily="34" charset="0"/>
              </a:defRPr>
            </a:lvl1pPr>
            <a:lvl2pPr marL="742950" indent="-285750">
              <a:spcBef>
                <a:spcPct val="20000"/>
              </a:spcBef>
              <a:buFont typeface="Arial" charset="0"/>
              <a:buChar char="–"/>
              <a:defRPr sz="2400">
                <a:solidFill>
                  <a:schemeClr val="tx1"/>
                </a:solidFill>
                <a:latin typeface="Calibri" pitchFamily="34" charset="0"/>
              </a:defRPr>
            </a:lvl2pPr>
            <a:lvl3pPr marL="1143000" indent="-228600">
              <a:spcBef>
                <a:spcPct val="20000"/>
              </a:spcBef>
              <a:buFont typeface="Arial" charset="0"/>
              <a:buChar char="•"/>
              <a:defRPr sz="20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da-DK" altLang="da-DK" sz="2400" dirty="0" err="1">
                <a:latin typeface="Tahoma" pitchFamily="34" charset="0"/>
              </a:rPr>
              <a:t>dept</a:t>
            </a:r>
            <a:endParaRPr lang="da-DK" altLang="da-DK" sz="2400" dirty="0">
              <a:latin typeface="Tahoma" pitchFamily="34" charset="0"/>
            </a:endParaRPr>
          </a:p>
        </p:txBody>
      </p:sp>
      <p:sp>
        <p:nvSpPr>
          <p:cNvPr id="2" name="Date Placeholder 1"/>
          <p:cNvSpPr>
            <a:spLocks noGrp="1"/>
          </p:cNvSpPr>
          <p:nvPr>
            <p:ph type="dt" sz="half" idx="10"/>
          </p:nvPr>
        </p:nvSpPr>
        <p:spPr/>
        <p:txBody>
          <a:bodyPr/>
          <a:lstStyle/>
          <a:p>
            <a:fld id="{A3CA9558-E080-4861-BC92-C47F96C897BC}" type="datetime1">
              <a:rPr lang="da-DK" smtClean="0"/>
              <a:t>07.11.2025</a:t>
            </a:fld>
            <a:endParaRPr lang="da-DK"/>
          </a:p>
        </p:txBody>
      </p:sp>
      <p:sp>
        <p:nvSpPr>
          <p:cNvPr id="3" name="Footer Placeholder 2"/>
          <p:cNvSpPr>
            <a:spLocks noGrp="1"/>
          </p:cNvSpPr>
          <p:nvPr>
            <p:ph type="ftr" sz="quarter" idx="11"/>
          </p:nvPr>
        </p:nvSpPr>
        <p:spPr/>
        <p:txBody>
          <a:bodyPr/>
          <a:lstStyle/>
          <a:p>
            <a:r>
              <a:rPr lang="da-DK"/>
              <a:t>SQL dag 1</a:t>
            </a:r>
          </a:p>
        </p:txBody>
      </p:sp>
      <p:sp>
        <p:nvSpPr>
          <p:cNvPr id="4" name="Tekstfelt 3"/>
          <p:cNvSpPr txBox="1"/>
          <p:nvPr/>
        </p:nvSpPr>
        <p:spPr>
          <a:xfrm>
            <a:off x="7608168" y="3933057"/>
            <a:ext cx="2808312" cy="830997"/>
          </a:xfrm>
          <a:prstGeom prst="rect">
            <a:avLst/>
          </a:prstGeom>
          <a:noFill/>
        </p:spPr>
        <p:txBody>
          <a:bodyPr wrap="square" rtlCol="0">
            <a:spAutoFit/>
          </a:bodyPr>
          <a:lstStyle/>
          <a:p>
            <a:pPr algn="ctr"/>
            <a:r>
              <a:rPr lang="da-DK" sz="2400" dirty="0"/>
              <a:t>Er tabellerne </a:t>
            </a:r>
          </a:p>
          <a:p>
            <a:pPr algn="ctr"/>
            <a:r>
              <a:rPr lang="da-DK" sz="2400" dirty="0"/>
              <a:t>logisk forbundne?</a:t>
            </a:r>
          </a:p>
        </p:txBody>
      </p:sp>
    </p:spTree>
    <p:extLst>
      <p:ext uri="{BB962C8B-B14F-4D97-AF65-F5344CB8AC3E}">
        <p14:creationId xmlns:p14="http://schemas.microsoft.com/office/powerpoint/2010/main" val="362882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idefod 4">
            <a:extLst>
              <a:ext uri="{FF2B5EF4-FFF2-40B4-BE49-F238E27FC236}">
                <a16:creationId xmlns:a16="http://schemas.microsoft.com/office/drawing/2014/main" id="{50738CA5-77F0-4346-9F55-2580C8E1E5F8}"/>
              </a:ext>
            </a:extLst>
          </p:cNvPr>
          <p:cNvSpPr>
            <a:spLocks noGrp="1"/>
          </p:cNvSpPr>
          <p:nvPr>
            <p:ph type="ftr" sz="quarter" idx="11"/>
          </p:nvPr>
        </p:nvSpPr>
        <p:spPr/>
        <p:txBody>
          <a:bodyPr/>
          <a:lstStyle/>
          <a:p>
            <a:pPr>
              <a:defRPr/>
            </a:pPr>
            <a:r>
              <a:rPr lang="da-DK"/>
              <a:t>Database1</a:t>
            </a:r>
          </a:p>
        </p:txBody>
      </p:sp>
      <p:sp>
        <p:nvSpPr>
          <p:cNvPr id="4" name="Tekstfelt 3">
            <a:extLst>
              <a:ext uri="{FF2B5EF4-FFF2-40B4-BE49-F238E27FC236}">
                <a16:creationId xmlns:a16="http://schemas.microsoft.com/office/drawing/2014/main" id="{AE7A5278-D50B-850F-B8E2-D9AA5DD57735}"/>
              </a:ext>
            </a:extLst>
          </p:cNvPr>
          <p:cNvSpPr txBox="1"/>
          <p:nvPr/>
        </p:nvSpPr>
        <p:spPr>
          <a:xfrm>
            <a:off x="284206" y="384523"/>
            <a:ext cx="7611761" cy="5355312"/>
          </a:xfrm>
          <a:prstGeom prst="rect">
            <a:avLst/>
          </a:prstGeom>
          <a:noFill/>
        </p:spPr>
        <p:txBody>
          <a:bodyPr wrap="square">
            <a:spAutoFit/>
          </a:bodyPr>
          <a:lstStyle/>
          <a:p>
            <a:r>
              <a:rPr lang="da-DK">
                <a:effectLst/>
                <a:latin typeface="Times" pitchFamily="2" charset="0"/>
              </a:rPr>
              <a:t>The tables in a database can be related to other tables by values in specific columns. The two tables shown in figure 1-5 illustrate this concept. Here, each row in the Employeestable is related to one or more rows in the Customers table. This is called a </a:t>
            </a:r>
            <a:r>
              <a:rPr lang="da-DK" b="1">
                <a:effectLst/>
                <a:latin typeface="Times" pitchFamily="2" charset="0"/>
              </a:rPr>
              <a:t>one-to-many </a:t>
            </a:r>
            <a:r>
              <a:rPr lang="da-DK">
                <a:effectLst/>
                <a:latin typeface="Times" pitchFamily="2" charset="0"/>
              </a:rPr>
              <a:t>relationship. Typically, relationships exist between the primary key in one table and the foreign key </a:t>
            </a:r>
            <a:r>
              <a:rPr lang="da-DK">
                <a:effectLst/>
                <a:latin typeface="Helvetica" pitchFamily="2" charset="0"/>
              </a:rPr>
              <a:t>in </a:t>
            </a:r>
            <a:r>
              <a:rPr lang="da-DK">
                <a:effectLst/>
                <a:latin typeface="Times" pitchFamily="2" charset="0"/>
              </a:rPr>
              <a:t>another table. The foreign key is simply one or more columns in a table that refer to a primary key in another table. In this figure, for example, the salesrepemployeenumber column is the foreign key in the Customers table and is used to create the relationship between the Employess table and the customers table.</a:t>
            </a:r>
          </a:p>
          <a:p>
            <a:endParaRPr lang="da-DK">
              <a:effectLst/>
              <a:latin typeface="Times" pitchFamily="2" charset="0"/>
            </a:endParaRPr>
          </a:p>
          <a:p>
            <a:r>
              <a:rPr lang="da-DK">
                <a:effectLst/>
                <a:latin typeface="Times" pitchFamily="2" charset="0"/>
              </a:rPr>
              <a:t>In contrast, a </a:t>
            </a:r>
            <a:r>
              <a:rPr lang="da-DK" b="1">
                <a:effectLst/>
                <a:latin typeface="Times" pitchFamily="2" charset="0"/>
              </a:rPr>
              <a:t>many-to-many</a:t>
            </a:r>
            <a:r>
              <a:rPr lang="da-DK">
                <a:effectLst/>
                <a:latin typeface="Times" pitchFamily="2" charset="0"/>
              </a:rPr>
              <a:t> relationship is usually implemented by using an </a:t>
            </a:r>
            <a:r>
              <a:rPr lang="da-DK" b="1">
                <a:effectLst/>
                <a:latin typeface="Times" pitchFamily="2" charset="0"/>
              </a:rPr>
              <a:t>intermediate</a:t>
            </a:r>
            <a:r>
              <a:rPr lang="da-DK">
                <a:effectLst/>
                <a:latin typeface="Times" pitchFamily="2" charset="0"/>
              </a:rPr>
              <a:t> table that has a one-to-many relationship with the two tables in the many-to-many relationship. In other words, a many-to-many relationship can</a:t>
            </a:r>
          </a:p>
          <a:p>
            <a:r>
              <a:rPr lang="da-DK">
                <a:effectLst/>
                <a:latin typeface="Times" pitchFamily="2" charset="0"/>
              </a:rPr>
              <a:t>usually be broken down </a:t>
            </a:r>
            <a:r>
              <a:rPr lang="da-DK" b="1">
                <a:effectLst/>
                <a:latin typeface="Times" pitchFamily="2" charset="0"/>
              </a:rPr>
              <a:t>into two one-to-many relationships</a:t>
            </a:r>
            <a:r>
              <a:rPr lang="da-DK">
                <a:effectLst/>
                <a:latin typeface="Times" pitchFamily="2" charset="0"/>
              </a:rPr>
              <a:t>.</a:t>
            </a:r>
          </a:p>
          <a:p>
            <a:r>
              <a:rPr lang="da-DK">
                <a:effectLst/>
                <a:latin typeface="Times" pitchFamily="2" charset="0"/>
              </a:rPr>
              <a:t>If you define a foreign key for a table in MySQL, you can have the foreign key enforce referential integrity. When MySQL enforces referential integrity, it makes sure that any changes to the data </a:t>
            </a:r>
            <a:r>
              <a:rPr lang="da-DK">
                <a:effectLst/>
                <a:latin typeface="Helvetica" pitchFamily="2" charset="0"/>
              </a:rPr>
              <a:t>in </a:t>
            </a:r>
            <a:r>
              <a:rPr lang="da-DK">
                <a:effectLst/>
                <a:latin typeface="Times" pitchFamily="2" charset="0"/>
              </a:rPr>
              <a:t>the database don't create invalid relationships between tables. This helps to maintain the integrity</a:t>
            </a:r>
          </a:p>
          <a:p>
            <a:r>
              <a:rPr lang="da-DK">
                <a:effectLst/>
                <a:latin typeface="Times" pitchFamily="2" charset="0"/>
              </a:rPr>
              <a:t>of the data that's stored </a:t>
            </a:r>
            <a:r>
              <a:rPr lang="da-DK">
                <a:effectLst/>
                <a:latin typeface="Helvetica" pitchFamily="2" charset="0"/>
              </a:rPr>
              <a:t>in </a:t>
            </a:r>
            <a:r>
              <a:rPr lang="da-DK">
                <a:effectLst/>
                <a:latin typeface="Times" pitchFamily="2" charset="0"/>
              </a:rPr>
              <a:t>the database.</a:t>
            </a:r>
          </a:p>
        </p:txBody>
      </p:sp>
      <p:pic>
        <p:nvPicPr>
          <p:cNvPr id="7" name="Billede 6" descr="Et billede, der indeholder tekst, skærmbillede, Font/skrifttype, Parallel&#10;&#10;Automatisk genereret beskrivelse">
            <a:extLst>
              <a:ext uri="{FF2B5EF4-FFF2-40B4-BE49-F238E27FC236}">
                <a16:creationId xmlns:a16="http://schemas.microsoft.com/office/drawing/2014/main" id="{883D8794-0367-6CA9-6484-61DD769D69E4}"/>
              </a:ext>
            </a:extLst>
          </p:cNvPr>
          <p:cNvPicPr>
            <a:picLocks noChangeAspect="1"/>
          </p:cNvPicPr>
          <p:nvPr/>
        </p:nvPicPr>
        <p:blipFill>
          <a:blip r:embed="rId2"/>
          <a:stretch>
            <a:fillRect/>
          </a:stretch>
        </p:blipFill>
        <p:spPr>
          <a:xfrm>
            <a:off x="7813130" y="384523"/>
            <a:ext cx="4240136" cy="4743531"/>
          </a:xfrm>
          <a:prstGeom prst="rect">
            <a:avLst/>
          </a:prstGeom>
        </p:spPr>
      </p:pic>
    </p:spTree>
    <p:extLst>
      <p:ext uri="{BB962C8B-B14F-4D97-AF65-F5344CB8AC3E}">
        <p14:creationId xmlns:p14="http://schemas.microsoft.com/office/powerpoint/2010/main" val="266897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a:extLst>
              <a:ext uri="{FF2B5EF4-FFF2-40B4-BE49-F238E27FC236}">
                <a16:creationId xmlns:a16="http://schemas.microsoft.com/office/drawing/2014/main" id="{D56DC788-04E8-43CF-BE04-EB18F8B55B2B}"/>
              </a:ext>
            </a:extLst>
          </p:cNvPr>
          <p:cNvSpPr>
            <a:spLocks noGrp="1"/>
          </p:cNvSpPr>
          <p:nvPr>
            <p:ph type="title"/>
          </p:nvPr>
        </p:nvSpPr>
        <p:spPr/>
        <p:txBody>
          <a:bodyPr>
            <a:normAutofit/>
          </a:bodyPr>
          <a:lstStyle/>
          <a:p>
            <a:r>
              <a:rPr lang="da-DK" altLang="da-DK" sz="4100" b="1" dirty="0">
                <a:latin typeface="Trebuchet MS" pitchFamily="34" charset="0"/>
              </a:rPr>
              <a:t>SQL – flere formål</a:t>
            </a:r>
          </a:p>
        </p:txBody>
      </p:sp>
      <p:pic>
        <p:nvPicPr>
          <p:cNvPr id="1026" name="Picture 2" descr="sql_commands">
            <a:extLst>
              <a:ext uri="{FF2B5EF4-FFF2-40B4-BE49-F238E27FC236}">
                <a16:creationId xmlns:a16="http://schemas.microsoft.com/office/drawing/2014/main" id="{EB672CBE-F250-BD9C-02AE-D3761217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12875"/>
            <a:ext cx="1016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11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GB" altLang="da-DK" sz="4100" b="1" dirty="0">
                <a:latin typeface="Trebuchet MS" pitchFamily="34" charset="0"/>
              </a:rPr>
              <a:t>SQL  </a:t>
            </a:r>
          </a:p>
        </p:txBody>
      </p:sp>
      <p:sp>
        <p:nvSpPr>
          <p:cNvPr id="18435" name="Rectangle 3"/>
          <p:cNvSpPr>
            <a:spLocks noGrp="1" noChangeArrowheads="1"/>
          </p:cNvSpPr>
          <p:nvPr>
            <p:ph type="body" idx="1"/>
          </p:nvPr>
        </p:nvSpPr>
        <p:spPr>
          <a:xfrm>
            <a:off x="503308" y="1390237"/>
            <a:ext cx="3641309" cy="2615233"/>
          </a:xfrm>
        </p:spPr>
        <p:txBody>
          <a:bodyPr/>
          <a:lstStyle/>
          <a:p>
            <a:pPr eaLnBrk="1" hangingPunct="1">
              <a:buFontTx/>
              <a:buNone/>
            </a:pPr>
            <a:r>
              <a:rPr lang="en-GB" altLang="da-DK" dirty="0">
                <a:latin typeface="Arial" charset="0"/>
              </a:rPr>
              <a:t>Data Definition (DDL)</a:t>
            </a:r>
            <a:br>
              <a:rPr lang="en-GB" altLang="da-DK" dirty="0">
                <a:latin typeface="Arial" charset="0"/>
              </a:rPr>
            </a:br>
            <a:endParaRPr lang="en-GB" altLang="da-DK" dirty="0">
              <a:latin typeface="Arial" charset="0"/>
            </a:endParaRPr>
          </a:p>
          <a:p>
            <a:pPr>
              <a:lnSpc>
                <a:spcPct val="90000"/>
              </a:lnSpc>
              <a:spcBef>
                <a:spcPct val="0"/>
              </a:spcBef>
              <a:buFontTx/>
              <a:buChar char="•"/>
            </a:pPr>
            <a:r>
              <a:rPr lang="en-GB" altLang="da-DK" b="1" dirty="0">
                <a:solidFill>
                  <a:srgbClr val="C00000"/>
                </a:solidFill>
                <a:latin typeface="Arial" charset="0"/>
              </a:rPr>
              <a:t>CREATE</a:t>
            </a:r>
          </a:p>
          <a:p>
            <a:pPr>
              <a:lnSpc>
                <a:spcPct val="90000"/>
              </a:lnSpc>
              <a:spcBef>
                <a:spcPct val="0"/>
              </a:spcBef>
              <a:buFontTx/>
              <a:buChar char="•"/>
            </a:pPr>
            <a:r>
              <a:rPr lang="en-GB" altLang="da-DK" dirty="0">
                <a:latin typeface="Arial" charset="0"/>
              </a:rPr>
              <a:t>ALTER</a:t>
            </a:r>
          </a:p>
          <a:p>
            <a:pPr>
              <a:lnSpc>
                <a:spcPct val="90000"/>
              </a:lnSpc>
              <a:spcBef>
                <a:spcPct val="0"/>
              </a:spcBef>
              <a:buFontTx/>
              <a:buChar char="•"/>
            </a:pPr>
            <a:r>
              <a:rPr lang="en-GB" altLang="da-DK" dirty="0">
                <a:latin typeface="Arial" charset="0"/>
              </a:rPr>
              <a:t>DROP</a:t>
            </a:r>
          </a:p>
          <a:p>
            <a:pPr eaLnBrk="1" hangingPunct="1">
              <a:buFontTx/>
              <a:buNone/>
            </a:pPr>
            <a:endParaRPr lang="en-GB" altLang="da-DK" dirty="0"/>
          </a:p>
        </p:txBody>
      </p:sp>
      <p:sp>
        <p:nvSpPr>
          <p:cNvPr id="18436" name="Rectangle 4"/>
          <p:cNvSpPr>
            <a:spLocks noChangeArrowheads="1"/>
          </p:cNvSpPr>
          <p:nvPr/>
        </p:nvSpPr>
        <p:spPr bwMode="auto">
          <a:xfrm>
            <a:off x="4479509" y="1390238"/>
            <a:ext cx="3958813" cy="2346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charset="0"/>
              <a:buChar char="•"/>
              <a:defRPr sz="2800">
                <a:solidFill>
                  <a:schemeClr val="tx1"/>
                </a:solidFill>
                <a:latin typeface="Calibri" pitchFamily="34" charset="0"/>
              </a:defRPr>
            </a:lvl1pPr>
            <a:lvl2pPr marL="742950" indent="-285750">
              <a:spcBef>
                <a:spcPct val="20000"/>
              </a:spcBef>
              <a:buFont typeface="Arial" charset="0"/>
              <a:buChar char="–"/>
              <a:defRPr sz="2400">
                <a:solidFill>
                  <a:schemeClr val="tx1"/>
                </a:solidFill>
                <a:latin typeface="Calibri" pitchFamily="34" charset="0"/>
              </a:defRPr>
            </a:lvl2pPr>
            <a:lvl3pPr marL="1143000" indent="-228600">
              <a:spcBef>
                <a:spcPct val="20000"/>
              </a:spcBef>
              <a:buFont typeface="Arial" charset="0"/>
              <a:buChar char="•"/>
              <a:defRPr sz="20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90000"/>
              </a:lnSpc>
              <a:spcBef>
                <a:spcPct val="0"/>
              </a:spcBef>
              <a:buFontTx/>
              <a:buNone/>
            </a:pPr>
            <a:r>
              <a:rPr lang="en-GB" altLang="da-DK" sz="3200" dirty="0">
                <a:latin typeface="Arial" charset="0"/>
              </a:rPr>
              <a:t>Data Manipulation </a:t>
            </a:r>
          </a:p>
          <a:p>
            <a:pPr>
              <a:lnSpc>
                <a:spcPct val="90000"/>
              </a:lnSpc>
              <a:spcBef>
                <a:spcPct val="0"/>
              </a:spcBef>
              <a:buFontTx/>
              <a:buNone/>
            </a:pPr>
            <a:r>
              <a:rPr lang="en-GB" altLang="da-DK" sz="3200" dirty="0">
                <a:latin typeface="Arial" charset="0"/>
              </a:rPr>
              <a:t>(DML)</a:t>
            </a:r>
            <a:r>
              <a:rPr lang="en-GB" altLang="da-DK" b="1" dirty="0">
                <a:solidFill>
                  <a:srgbClr val="C00000"/>
                </a:solidFill>
                <a:latin typeface="Arial" charset="0"/>
              </a:rPr>
              <a:t>  </a:t>
            </a:r>
          </a:p>
          <a:p>
            <a:pPr>
              <a:lnSpc>
                <a:spcPct val="90000"/>
              </a:lnSpc>
              <a:spcBef>
                <a:spcPct val="0"/>
              </a:spcBef>
              <a:buFontTx/>
              <a:buChar char="•"/>
            </a:pPr>
            <a:r>
              <a:rPr lang="en-GB" altLang="da-DK" b="1" dirty="0">
                <a:solidFill>
                  <a:srgbClr val="C00000"/>
                </a:solidFill>
                <a:latin typeface="Arial" charset="0"/>
              </a:rPr>
              <a:t>INSERT </a:t>
            </a:r>
          </a:p>
          <a:p>
            <a:pPr>
              <a:lnSpc>
                <a:spcPct val="90000"/>
              </a:lnSpc>
              <a:spcBef>
                <a:spcPct val="0"/>
              </a:spcBef>
              <a:buFontTx/>
              <a:buChar char="•"/>
            </a:pPr>
            <a:r>
              <a:rPr lang="en-GB" altLang="da-DK" b="1" dirty="0">
                <a:solidFill>
                  <a:srgbClr val="C00000"/>
                </a:solidFill>
                <a:latin typeface="Arial" charset="0"/>
              </a:rPr>
              <a:t>UPDATE</a:t>
            </a:r>
          </a:p>
          <a:p>
            <a:pPr>
              <a:lnSpc>
                <a:spcPct val="90000"/>
              </a:lnSpc>
              <a:spcBef>
                <a:spcPct val="0"/>
              </a:spcBef>
              <a:buFontTx/>
              <a:buChar char="•"/>
            </a:pPr>
            <a:r>
              <a:rPr lang="en-GB" altLang="da-DK" dirty="0">
                <a:latin typeface="Arial" charset="0"/>
              </a:rPr>
              <a:t>DELETE</a:t>
            </a:r>
          </a:p>
        </p:txBody>
      </p:sp>
      <p:sp>
        <p:nvSpPr>
          <p:cNvPr id="2" name="Date Placeholder 1"/>
          <p:cNvSpPr>
            <a:spLocks noGrp="1"/>
          </p:cNvSpPr>
          <p:nvPr>
            <p:ph type="dt" sz="half" idx="10"/>
          </p:nvPr>
        </p:nvSpPr>
        <p:spPr/>
        <p:txBody>
          <a:bodyPr/>
          <a:lstStyle/>
          <a:p>
            <a:fld id="{30E0D339-BC91-489A-A000-C7400CA58558}" type="datetime1">
              <a:rPr lang="da-DK" smtClean="0"/>
              <a:t>10.11.2025</a:t>
            </a:fld>
            <a:endParaRPr lang="da-DK"/>
          </a:p>
        </p:txBody>
      </p:sp>
      <p:sp>
        <p:nvSpPr>
          <p:cNvPr id="3" name="Footer Placeholder 2"/>
          <p:cNvSpPr>
            <a:spLocks noGrp="1"/>
          </p:cNvSpPr>
          <p:nvPr>
            <p:ph type="ftr" sz="quarter" idx="11"/>
          </p:nvPr>
        </p:nvSpPr>
        <p:spPr/>
        <p:txBody>
          <a:bodyPr/>
          <a:lstStyle/>
          <a:p>
            <a:r>
              <a:rPr lang="da-DK"/>
              <a:t>SQL dag 1</a:t>
            </a:r>
          </a:p>
        </p:txBody>
      </p:sp>
      <p:sp>
        <p:nvSpPr>
          <p:cNvPr id="4" name="Rectangle 4">
            <a:extLst>
              <a:ext uri="{FF2B5EF4-FFF2-40B4-BE49-F238E27FC236}">
                <a16:creationId xmlns:a16="http://schemas.microsoft.com/office/drawing/2014/main" id="{7E86DEF0-FBF0-B827-040D-8C31E0D076FB}"/>
              </a:ext>
            </a:extLst>
          </p:cNvPr>
          <p:cNvSpPr>
            <a:spLocks noChangeArrowheads="1"/>
          </p:cNvSpPr>
          <p:nvPr/>
        </p:nvSpPr>
        <p:spPr bwMode="auto">
          <a:xfrm>
            <a:off x="8518109" y="1390238"/>
            <a:ext cx="3958813" cy="2346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Arial" charset="0"/>
              <a:buChar char="•"/>
              <a:defRPr sz="2800">
                <a:solidFill>
                  <a:schemeClr val="tx1"/>
                </a:solidFill>
                <a:latin typeface="Calibri" pitchFamily="34" charset="0"/>
              </a:defRPr>
            </a:lvl1pPr>
            <a:lvl2pPr marL="742950" indent="-285750">
              <a:spcBef>
                <a:spcPct val="20000"/>
              </a:spcBef>
              <a:buFont typeface="Arial" charset="0"/>
              <a:buChar char="–"/>
              <a:defRPr sz="2400">
                <a:solidFill>
                  <a:schemeClr val="tx1"/>
                </a:solidFill>
                <a:latin typeface="Calibri" pitchFamily="34" charset="0"/>
              </a:defRPr>
            </a:lvl2pPr>
            <a:lvl3pPr marL="1143000" indent="-228600">
              <a:spcBef>
                <a:spcPct val="20000"/>
              </a:spcBef>
              <a:buFont typeface="Arial" charset="0"/>
              <a:buChar char="•"/>
              <a:defRPr sz="20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nSpc>
                <a:spcPct val="90000"/>
              </a:lnSpc>
              <a:spcBef>
                <a:spcPct val="0"/>
              </a:spcBef>
              <a:buFontTx/>
              <a:buNone/>
            </a:pPr>
            <a:r>
              <a:rPr lang="en-GB" altLang="da-DK" sz="3200" dirty="0">
                <a:latin typeface="Arial" charset="0"/>
              </a:rPr>
              <a:t>Data Retrieval </a:t>
            </a:r>
          </a:p>
          <a:p>
            <a:pPr>
              <a:lnSpc>
                <a:spcPct val="90000"/>
              </a:lnSpc>
              <a:spcBef>
                <a:spcPct val="0"/>
              </a:spcBef>
              <a:buFontTx/>
              <a:buNone/>
            </a:pPr>
            <a:r>
              <a:rPr lang="en-GB" altLang="da-DK" sz="3200" dirty="0">
                <a:latin typeface="Arial" charset="0"/>
              </a:rPr>
              <a:t>(DQL)</a:t>
            </a:r>
            <a:r>
              <a:rPr lang="en-GB" altLang="da-DK" b="1" dirty="0">
                <a:solidFill>
                  <a:srgbClr val="C00000"/>
                </a:solidFill>
                <a:latin typeface="Arial" charset="0"/>
              </a:rPr>
              <a:t>  </a:t>
            </a:r>
          </a:p>
          <a:p>
            <a:pPr>
              <a:lnSpc>
                <a:spcPct val="90000"/>
              </a:lnSpc>
              <a:spcBef>
                <a:spcPct val="0"/>
              </a:spcBef>
              <a:buFontTx/>
              <a:buChar char="•"/>
            </a:pPr>
            <a:r>
              <a:rPr lang="en-GB" altLang="da-DK" b="1" dirty="0">
                <a:solidFill>
                  <a:srgbClr val="C00000"/>
                </a:solidFill>
                <a:latin typeface="Arial" charset="0"/>
              </a:rPr>
              <a:t>SELECT </a:t>
            </a:r>
          </a:p>
        </p:txBody>
      </p:sp>
      <p:pic>
        <p:nvPicPr>
          <p:cNvPr id="7" name="Billede 6" descr="Et billede, der indeholder tekst, Font/skrifttype, skærmbillede, linje/række&#10;&#10;Automatisk genereret beskrivelse">
            <a:extLst>
              <a:ext uri="{FF2B5EF4-FFF2-40B4-BE49-F238E27FC236}">
                <a16:creationId xmlns:a16="http://schemas.microsoft.com/office/drawing/2014/main" id="{FB29A21A-8A37-ED11-C53D-33425BAC2A03}"/>
              </a:ext>
            </a:extLst>
          </p:cNvPr>
          <p:cNvPicPr>
            <a:picLocks noChangeAspect="1"/>
          </p:cNvPicPr>
          <p:nvPr/>
        </p:nvPicPr>
        <p:blipFill>
          <a:blip r:embed="rId2"/>
          <a:stretch>
            <a:fillRect/>
          </a:stretch>
        </p:blipFill>
        <p:spPr>
          <a:xfrm>
            <a:off x="2417486" y="3441184"/>
            <a:ext cx="6551902" cy="1195001"/>
          </a:xfrm>
          <a:prstGeom prst="rect">
            <a:avLst/>
          </a:prstGeom>
        </p:spPr>
      </p:pic>
      <p:pic>
        <p:nvPicPr>
          <p:cNvPr id="9" name="Billede 8" descr="Et billede, der indeholder tekst, skærmbillede, Font/skrifttype, linje/række&#10;&#10;Automatisk genereret beskrivelse">
            <a:extLst>
              <a:ext uri="{FF2B5EF4-FFF2-40B4-BE49-F238E27FC236}">
                <a16:creationId xmlns:a16="http://schemas.microsoft.com/office/drawing/2014/main" id="{ED9A0081-3A67-8193-F002-225A20F418EF}"/>
              </a:ext>
            </a:extLst>
          </p:cNvPr>
          <p:cNvPicPr>
            <a:picLocks noChangeAspect="1"/>
          </p:cNvPicPr>
          <p:nvPr/>
        </p:nvPicPr>
        <p:blipFill>
          <a:blip r:embed="rId3"/>
          <a:srcRect t="9225"/>
          <a:stretch/>
        </p:blipFill>
        <p:spPr>
          <a:xfrm>
            <a:off x="2290304" y="4933650"/>
            <a:ext cx="6623479" cy="1422700"/>
          </a:xfrm>
          <a:prstGeom prst="rect">
            <a:avLst/>
          </a:prstGeom>
        </p:spPr>
      </p:pic>
      <p:sp>
        <p:nvSpPr>
          <p:cNvPr id="10" name="Tekstfelt 9">
            <a:extLst>
              <a:ext uri="{FF2B5EF4-FFF2-40B4-BE49-F238E27FC236}">
                <a16:creationId xmlns:a16="http://schemas.microsoft.com/office/drawing/2014/main" id="{2BDC2770-E467-BE51-54A5-A6FE6173AD0E}"/>
              </a:ext>
            </a:extLst>
          </p:cNvPr>
          <p:cNvSpPr txBox="1"/>
          <p:nvPr/>
        </p:nvSpPr>
        <p:spPr>
          <a:xfrm>
            <a:off x="2626566" y="4609131"/>
            <a:ext cx="3705886" cy="369332"/>
          </a:xfrm>
          <a:prstGeom prst="rect">
            <a:avLst/>
          </a:prstGeom>
          <a:noFill/>
        </p:spPr>
        <p:txBody>
          <a:bodyPr wrap="none" rtlCol="0">
            <a:spAutoFit/>
          </a:bodyPr>
          <a:lstStyle/>
          <a:p>
            <a:r>
              <a:rPr lang="da-DK"/>
              <a:t>Indsæt ”Gravel Ost” i produkttabellen</a:t>
            </a:r>
          </a:p>
        </p:txBody>
      </p:sp>
      <p:sp>
        <p:nvSpPr>
          <p:cNvPr id="11" name="Tekstfelt 10">
            <a:extLst>
              <a:ext uri="{FF2B5EF4-FFF2-40B4-BE49-F238E27FC236}">
                <a16:creationId xmlns:a16="http://schemas.microsoft.com/office/drawing/2014/main" id="{2FD8BFBF-A4D6-0D0E-4F01-FD30ACCACD5F}"/>
              </a:ext>
            </a:extLst>
          </p:cNvPr>
          <p:cNvSpPr txBox="1"/>
          <p:nvPr/>
        </p:nvSpPr>
        <p:spPr>
          <a:xfrm>
            <a:off x="2626566" y="6284483"/>
            <a:ext cx="3457550" cy="369332"/>
          </a:xfrm>
          <a:prstGeom prst="rect">
            <a:avLst/>
          </a:prstGeom>
          <a:noFill/>
        </p:spPr>
        <p:txBody>
          <a:bodyPr wrap="none" rtlCol="0">
            <a:spAutoFit/>
          </a:bodyPr>
          <a:lstStyle/>
          <a:p>
            <a:r>
              <a:rPr lang="da-DK"/>
              <a:t>Sæt ”Gravel Ost” til at være udgået</a:t>
            </a:r>
          </a:p>
        </p:txBody>
      </p:sp>
    </p:spTree>
    <p:extLst>
      <p:ext uri="{BB962C8B-B14F-4D97-AF65-F5344CB8AC3E}">
        <p14:creationId xmlns:p14="http://schemas.microsoft.com/office/powerpoint/2010/main" val="98785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64588-8AFC-0FCF-88F4-DE7BDE977C75}"/>
            </a:ext>
          </a:extLst>
        </p:cNvPr>
        <p:cNvGrpSpPr/>
        <p:nvPr/>
      </p:nvGrpSpPr>
      <p:grpSpPr>
        <a:xfrm>
          <a:off x="0" y="0"/>
          <a:ext cx="0" cy="0"/>
          <a:chOff x="0" y="0"/>
          <a:chExt cx="0" cy="0"/>
        </a:xfrm>
      </p:grpSpPr>
      <p:sp>
        <p:nvSpPr>
          <p:cNvPr id="9218" name="Titel 1">
            <a:extLst>
              <a:ext uri="{FF2B5EF4-FFF2-40B4-BE49-F238E27FC236}">
                <a16:creationId xmlns:a16="http://schemas.microsoft.com/office/drawing/2014/main" id="{D14FE576-D2E1-CDBD-E050-28DA5B701A47}"/>
              </a:ext>
            </a:extLst>
          </p:cNvPr>
          <p:cNvSpPr>
            <a:spLocks noGrp="1"/>
          </p:cNvSpPr>
          <p:nvPr>
            <p:ph type="title"/>
          </p:nvPr>
        </p:nvSpPr>
        <p:spPr/>
        <p:txBody>
          <a:bodyPr>
            <a:normAutofit/>
          </a:bodyPr>
          <a:lstStyle/>
          <a:p>
            <a:r>
              <a:rPr lang="da-DK" altLang="da-DK" sz="4100" b="1" dirty="0">
                <a:latin typeface="Trebuchet MS" pitchFamily="34" charset="0"/>
              </a:rPr>
              <a:t>SQL – flere formål</a:t>
            </a:r>
          </a:p>
        </p:txBody>
      </p:sp>
      <p:sp>
        <p:nvSpPr>
          <p:cNvPr id="3" name="Pladsholder til indhold 2">
            <a:extLst>
              <a:ext uri="{FF2B5EF4-FFF2-40B4-BE49-F238E27FC236}">
                <a16:creationId xmlns:a16="http://schemas.microsoft.com/office/drawing/2014/main" id="{920E38B7-1D67-31EE-71BA-07B33D047447}"/>
              </a:ext>
            </a:extLst>
          </p:cNvPr>
          <p:cNvSpPr>
            <a:spLocks noGrp="1"/>
          </p:cNvSpPr>
          <p:nvPr>
            <p:ph idx="1"/>
          </p:nvPr>
        </p:nvSpPr>
        <p:spPr/>
        <p:txBody>
          <a:bodyPr/>
          <a:lstStyle/>
          <a:p>
            <a:pPr marL="0" indent="0">
              <a:buNone/>
              <a:defRPr/>
            </a:pPr>
            <a:r>
              <a:rPr lang="da-DK" sz="2000" b="1" dirty="0"/>
              <a:t>DML</a:t>
            </a:r>
            <a:r>
              <a:rPr lang="da-DK" sz="2000" dirty="0"/>
              <a:t> (</a:t>
            </a:r>
            <a:r>
              <a:rPr lang="da-DK" sz="2000" b="1" dirty="0"/>
              <a:t>D</a:t>
            </a:r>
            <a:r>
              <a:rPr lang="da-DK" sz="2000" dirty="0"/>
              <a:t>ata </a:t>
            </a:r>
            <a:r>
              <a:rPr lang="da-DK" sz="2000" b="1" dirty="0"/>
              <a:t>M</a:t>
            </a:r>
            <a:r>
              <a:rPr lang="da-DK" sz="2000" dirty="0"/>
              <a:t>anipulation </a:t>
            </a:r>
            <a:r>
              <a:rPr lang="da-DK" sz="2000" b="1" dirty="0"/>
              <a:t>L</a:t>
            </a:r>
            <a:r>
              <a:rPr lang="da-DK" sz="2000" dirty="0"/>
              <a:t>anguage)</a:t>
            </a:r>
          </a:p>
          <a:p>
            <a:pPr lvl="1">
              <a:defRPr/>
            </a:pPr>
            <a:r>
              <a:rPr lang="da-DK" sz="1800" dirty="0"/>
              <a:t>Kommandoer som ændrer data i databasen</a:t>
            </a:r>
          </a:p>
          <a:p>
            <a:pPr lvl="1">
              <a:defRPr/>
            </a:pPr>
            <a:endParaRPr lang="da-DK" sz="1800" dirty="0"/>
          </a:p>
          <a:p>
            <a:pPr marL="0" indent="0">
              <a:buNone/>
              <a:defRPr/>
            </a:pPr>
            <a:r>
              <a:rPr lang="da-DK" sz="2000" b="1" dirty="0"/>
              <a:t>DDL</a:t>
            </a:r>
            <a:r>
              <a:rPr lang="da-DK" sz="2000" dirty="0"/>
              <a:t> (</a:t>
            </a:r>
            <a:r>
              <a:rPr lang="da-DK" sz="2000" b="1" dirty="0"/>
              <a:t>D</a:t>
            </a:r>
            <a:r>
              <a:rPr lang="da-DK" sz="2000" dirty="0"/>
              <a:t>ata </a:t>
            </a:r>
            <a:r>
              <a:rPr lang="da-DK" sz="2000" b="1" dirty="0"/>
              <a:t>D</a:t>
            </a:r>
            <a:r>
              <a:rPr lang="da-DK" sz="2000" dirty="0"/>
              <a:t>efinition </a:t>
            </a:r>
            <a:r>
              <a:rPr lang="da-DK" sz="2000" b="1" dirty="0"/>
              <a:t>L</a:t>
            </a:r>
            <a:r>
              <a:rPr lang="da-DK" sz="2000" dirty="0"/>
              <a:t>anguage)</a:t>
            </a:r>
          </a:p>
          <a:p>
            <a:pPr lvl="1">
              <a:defRPr/>
            </a:pPr>
            <a:r>
              <a:rPr lang="da-DK" sz="1800" dirty="0"/>
              <a:t>Kommandoer som definerer databasen</a:t>
            </a:r>
          </a:p>
          <a:p>
            <a:pPr lvl="1">
              <a:defRPr/>
            </a:pPr>
            <a:endParaRPr lang="da-DK" sz="1800" dirty="0"/>
          </a:p>
          <a:p>
            <a:pPr marL="0" indent="0">
              <a:buNone/>
              <a:defRPr/>
            </a:pPr>
            <a:r>
              <a:rPr lang="da-DK" sz="2000" dirty="0"/>
              <a:t>Database forespørgsler har formatet:	Eksempel:</a:t>
            </a:r>
          </a:p>
        </p:txBody>
      </p:sp>
      <p:sp>
        <p:nvSpPr>
          <p:cNvPr id="9220" name="Pladsholder til dato 3">
            <a:extLst>
              <a:ext uri="{FF2B5EF4-FFF2-40B4-BE49-F238E27FC236}">
                <a16:creationId xmlns:a16="http://schemas.microsoft.com/office/drawing/2014/main" id="{54E165FF-F8B9-D4B7-8FA3-0018CD8BA30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fld id="{45B2E0FC-AA99-4EB0-A8EE-C24FE70C007C}" type="datetime1">
              <a:rPr lang="da-DK" altLang="da-DK" sz="1400"/>
              <a:pPr eaLnBrk="1" hangingPunct="1">
                <a:spcBef>
                  <a:spcPct val="0"/>
                </a:spcBef>
                <a:buFontTx/>
                <a:buNone/>
              </a:pPr>
              <a:t>10.11.2025</a:t>
            </a:fld>
            <a:endParaRPr lang="da-DK" altLang="da-DK" sz="1400"/>
          </a:p>
        </p:txBody>
      </p:sp>
      <p:sp>
        <p:nvSpPr>
          <p:cNvPr id="5" name="Pladsholder til sidefod 4">
            <a:extLst>
              <a:ext uri="{FF2B5EF4-FFF2-40B4-BE49-F238E27FC236}">
                <a16:creationId xmlns:a16="http://schemas.microsoft.com/office/drawing/2014/main" id="{A1432E33-AC65-72BD-5AD0-5D031C61E35A}"/>
              </a:ext>
            </a:extLst>
          </p:cNvPr>
          <p:cNvSpPr>
            <a:spLocks noGrp="1"/>
          </p:cNvSpPr>
          <p:nvPr>
            <p:ph type="ftr" sz="quarter" idx="11"/>
          </p:nvPr>
        </p:nvSpPr>
        <p:spPr/>
        <p:txBody>
          <a:bodyPr/>
          <a:lstStyle/>
          <a:p>
            <a:pPr>
              <a:defRPr/>
            </a:pPr>
            <a:r>
              <a:rPr lang="da-DK"/>
              <a:t>Database1</a:t>
            </a:r>
          </a:p>
        </p:txBody>
      </p:sp>
      <p:sp>
        <p:nvSpPr>
          <p:cNvPr id="2" name="Tekstfelt 1">
            <a:extLst>
              <a:ext uri="{FF2B5EF4-FFF2-40B4-BE49-F238E27FC236}">
                <a16:creationId xmlns:a16="http://schemas.microsoft.com/office/drawing/2014/main" id="{207211CB-F71C-9401-10D0-05A7D36BF0F5}"/>
              </a:ext>
            </a:extLst>
          </p:cNvPr>
          <p:cNvSpPr txBox="1"/>
          <p:nvPr/>
        </p:nvSpPr>
        <p:spPr>
          <a:xfrm>
            <a:off x="1415480" y="4293097"/>
            <a:ext cx="3744416" cy="1661993"/>
          </a:xfrm>
          <a:prstGeom prst="rect">
            <a:avLst/>
          </a:prstGeom>
          <a:noFill/>
        </p:spPr>
        <p:txBody>
          <a:bodyPr wrap="square" rtlCol="0">
            <a:spAutoFit/>
          </a:bodyPr>
          <a:lstStyle/>
          <a:p>
            <a:pPr>
              <a:defRPr/>
            </a:pPr>
            <a:r>
              <a:rPr lang="da-DK" dirty="0"/>
              <a:t>	</a:t>
            </a:r>
            <a:r>
              <a:rPr lang="da-DK" sz="2800" b="1" dirty="0" err="1">
                <a:solidFill>
                  <a:srgbClr val="C00000"/>
                </a:solidFill>
                <a:latin typeface="Courier New" panose="02070309020205020404" pitchFamily="49" charset="0"/>
                <a:cs typeface="Courier New" panose="02070309020205020404" pitchFamily="49" charset="0"/>
              </a:rPr>
              <a:t>select</a:t>
            </a:r>
            <a:r>
              <a:rPr lang="da-DK" sz="2800" b="1" dirty="0">
                <a:latin typeface="Courier New" panose="02070309020205020404" pitchFamily="49" charset="0"/>
                <a:cs typeface="Courier New" panose="02070309020205020404" pitchFamily="49" charset="0"/>
              </a:rPr>
              <a:t> … </a:t>
            </a:r>
          </a:p>
          <a:p>
            <a:pPr>
              <a:defRPr/>
            </a:pPr>
            <a:r>
              <a:rPr lang="da-DK" sz="2800" b="1" dirty="0">
                <a:latin typeface="Courier New" panose="02070309020205020404" pitchFamily="49" charset="0"/>
                <a:cs typeface="Courier New" panose="02070309020205020404" pitchFamily="49" charset="0"/>
              </a:rPr>
              <a:t>	</a:t>
            </a:r>
            <a:r>
              <a:rPr lang="da-DK" sz="2800" b="1" dirty="0">
                <a:solidFill>
                  <a:srgbClr val="00B050"/>
                </a:solidFill>
                <a:latin typeface="Courier New" panose="02070309020205020404" pitchFamily="49" charset="0"/>
                <a:cs typeface="Courier New" panose="02070309020205020404" pitchFamily="49" charset="0"/>
              </a:rPr>
              <a:t>from</a:t>
            </a:r>
            <a:r>
              <a:rPr lang="da-DK" sz="2800" b="1" dirty="0">
                <a:latin typeface="Courier New" panose="02070309020205020404" pitchFamily="49" charset="0"/>
                <a:cs typeface="Courier New" panose="02070309020205020404" pitchFamily="49" charset="0"/>
              </a:rPr>
              <a:t> … </a:t>
            </a:r>
          </a:p>
          <a:p>
            <a:pPr>
              <a:defRPr/>
            </a:pPr>
            <a:r>
              <a:rPr lang="da-DK" sz="2800" b="1" dirty="0">
                <a:latin typeface="Courier New" panose="02070309020205020404" pitchFamily="49" charset="0"/>
                <a:cs typeface="Courier New" panose="02070309020205020404" pitchFamily="49" charset="0"/>
              </a:rPr>
              <a:t>	</a:t>
            </a:r>
            <a:r>
              <a:rPr lang="da-DK" sz="2800" b="1" dirty="0" err="1">
                <a:solidFill>
                  <a:srgbClr val="0070C0"/>
                </a:solidFill>
                <a:latin typeface="Courier New" panose="02070309020205020404" pitchFamily="49" charset="0"/>
                <a:cs typeface="Courier New" panose="02070309020205020404" pitchFamily="49" charset="0"/>
              </a:rPr>
              <a:t>where</a:t>
            </a:r>
            <a:r>
              <a:rPr lang="da-DK" sz="2800" b="1" dirty="0">
                <a:latin typeface="Courier New" panose="02070309020205020404" pitchFamily="49" charset="0"/>
                <a:cs typeface="Courier New" panose="02070309020205020404" pitchFamily="49" charset="0"/>
              </a:rPr>
              <a:t> …</a:t>
            </a:r>
            <a:endParaRPr lang="da-DK" sz="2800" dirty="0"/>
          </a:p>
          <a:p>
            <a:endParaRPr lang="da-DK" dirty="0"/>
          </a:p>
        </p:txBody>
      </p:sp>
      <p:sp>
        <p:nvSpPr>
          <p:cNvPr id="7" name="Tekstfelt 6">
            <a:extLst>
              <a:ext uri="{FF2B5EF4-FFF2-40B4-BE49-F238E27FC236}">
                <a16:creationId xmlns:a16="http://schemas.microsoft.com/office/drawing/2014/main" id="{364072E1-13FB-1BF5-4532-6FF95C69C935}"/>
              </a:ext>
            </a:extLst>
          </p:cNvPr>
          <p:cNvSpPr txBox="1"/>
          <p:nvPr/>
        </p:nvSpPr>
        <p:spPr>
          <a:xfrm>
            <a:off x="5663952" y="4293097"/>
            <a:ext cx="4896544" cy="1661993"/>
          </a:xfrm>
          <a:prstGeom prst="rect">
            <a:avLst/>
          </a:prstGeom>
          <a:noFill/>
        </p:spPr>
        <p:txBody>
          <a:bodyPr wrap="square" rtlCol="0">
            <a:spAutoFit/>
          </a:bodyPr>
          <a:lstStyle/>
          <a:p>
            <a:pPr>
              <a:defRPr/>
            </a:pPr>
            <a:r>
              <a:rPr lang="da-DK" dirty="0"/>
              <a:t>	</a:t>
            </a:r>
            <a:r>
              <a:rPr lang="da-DK" sz="2800" b="1" dirty="0" err="1">
                <a:solidFill>
                  <a:srgbClr val="C00000"/>
                </a:solidFill>
                <a:latin typeface="Courier New" panose="02070309020205020404" pitchFamily="49" charset="0"/>
                <a:cs typeface="Courier New" panose="02070309020205020404" pitchFamily="49" charset="0"/>
              </a:rPr>
              <a:t>select</a:t>
            </a:r>
            <a:r>
              <a:rPr lang="da-DK" sz="2800" b="1" dirty="0">
                <a:latin typeface="Courier New" panose="02070309020205020404" pitchFamily="49" charset="0"/>
                <a:cs typeface="Courier New" panose="02070309020205020404" pitchFamily="49" charset="0"/>
              </a:rPr>
              <a:t> </a:t>
            </a:r>
            <a:r>
              <a:rPr lang="da-DK" sz="2800" b="1" dirty="0" err="1">
                <a:latin typeface="Courier New" panose="02070309020205020404" pitchFamily="49" charset="0"/>
                <a:cs typeface="Courier New" panose="02070309020205020404" pitchFamily="49" charset="0"/>
              </a:rPr>
              <a:t>ename</a:t>
            </a:r>
            <a:r>
              <a:rPr lang="da-DK" sz="2800" b="1" dirty="0">
                <a:latin typeface="Courier New" panose="02070309020205020404" pitchFamily="49" charset="0"/>
                <a:cs typeface="Courier New" panose="02070309020205020404" pitchFamily="49" charset="0"/>
              </a:rPr>
              <a:t> </a:t>
            </a:r>
          </a:p>
          <a:p>
            <a:pPr>
              <a:defRPr/>
            </a:pPr>
            <a:r>
              <a:rPr lang="da-DK" sz="2800" b="1" dirty="0">
                <a:latin typeface="Courier New" panose="02070309020205020404" pitchFamily="49" charset="0"/>
                <a:cs typeface="Courier New" panose="02070309020205020404" pitchFamily="49" charset="0"/>
              </a:rPr>
              <a:t>	</a:t>
            </a:r>
            <a:r>
              <a:rPr lang="da-DK" sz="2800" b="1" dirty="0">
                <a:solidFill>
                  <a:srgbClr val="00B050"/>
                </a:solidFill>
                <a:latin typeface="Courier New" panose="02070309020205020404" pitchFamily="49" charset="0"/>
                <a:cs typeface="Courier New" panose="02070309020205020404" pitchFamily="49" charset="0"/>
              </a:rPr>
              <a:t>from</a:t>
            </a:r>
            <a:r>
              <a:rPr lang="da-DK" sz="2800" b="1" dirty="0">
                <a:latin typeface="Courier New" panose="02070309020205020404" pitchFamily="49" charset="0"/>
                <a:cs typeface="Courier New" panose="02070309020205020404" pitchFamily="49" charset="0"/>
              </a:rPr>
              <a:t> </a:t>
            </a:r>
            <a:r>
              <a:rPr lang="da-DK" sz="2800" b="1" dirty="0" err="1">
                <a:latin typeface="Courier New" panose="02070309020205020404" pitchFamily="49" charset="0"/>
                <a:cs typeface="Courier New" panose="02070309020205020404" pitchFamily="49" charset="0"/>
              </a:rPr>
              <a:t>emp</a:t>
            </a:r>
            <a:endParaRPr lang="da-DK" sz="2800" b="1" dirty="0">
              <a:latin typeface="Courier New" panose="02070309020205020404" pitchFamily="49" charset="0"/>
              <a:cs typeface="Courier New" panose="02070309020205020404" pitchFamily="49" charset="0"/>
            </a:endParaRPr>
          </a:p>
          <a:p>
            <a:pPr>
              <a:defRPr/>
            </a:pPr>
            <a:r>
              <a:rPr lang="da-DK" sz="2800" b="1" dirty="0">
                <a:latin typeface="Courier New" panose="02070309020205020404" pitchFamily="49" charset="0"/>
                <a:cs typeface="Courier New" panose="02070309020205020404" pitchFamily="49" charset="0"/>
              </a:rPr>
              <a:t>	</a:t>
            </a:r>
            <a:r>
              <a:rPr lang="da-DK" sz="2800" b="1" dirty="0" err="1">
                <a:solidFill>
                  <a:srgbClr val="0070C0"/>
                </a:solidFill>
                <a:latin typeface="Courier New" panose="02070309020205020404" pitchFamily="49" charset="0"/>
                <a:cs typeface="Courier New" panose="02070309020205020404" pitchFamily="49" charset="0"/>
              </a:rPr>
              <a:t>where</a:t>
            </a:r>
            <a:r>
              <a:rPr lang="da-DK" sz="2800" b="1" dirty="0">
                <a:latin typeface="Courier New" panose="02070309020205020404" pitchFamily="49" charset="0"/>
                <a:cs typeface="Courier New" panose="02070309020205020404" pitchFamily="49" charset="0"/>
              </a:rPr>
              <a:t> </a:t>
            </a:r>
            <a:r>
              <a:rPr lang="da-DK" sz="2800" b="1" dirty="0" err="1">
                <a:latin typeface="Courier New" panose="02070309020205020404" pitchFamily="49" charset="0"/>
                <a:cs typeface="Courier New" panose="02070309020205020404" pitchFamily="49" charset="0"/>
              </a:rPr>
              <a:t>mgr</a:t>
            </a:r>
            <a:r>
              <a:rPr lang="da-DK" sz="2800" b="1" dirty="0">
                <a:latin typeface="Courier New" panose="02070309020205020404" pitchFamily="49" charset="0"/>
                <a:cs typeface="Courier New" panose="02070309020205020404" pitchFamily="49" charset="0"/>
              </a:rPr>
              <a:t> = 7698</a:t>
            </a:r>
            <a:endParaRPr lang="da-DK" sz="2800" dirty="0"/>
          </a:p>
          <a:p>
            <a:endParaRPr lang="da-DK" dirty="0"/>
          </a:p>
        </p:txBody>
      </p:sp>
    </p:spTree>
    <p:extLst>
      <p:ext uri="{BB962C8B-B14F-4D97-AF65-F5344CB8AC3E}">
        <p14:creationId xmlns:p14="http://schemas.microsoft.com/office/powerpoint/2010/main" val="368594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100" b="1" dirty="0">
                <a:latin typeface="Trebuchet MS" pitchFamily="34" charset="0"/>
              </a:rPr>
              <a:t>SQL SELECT </a:t>
            </a:r>
            <a:r>
              <a:rPr lang="da-DK" sz="4100" b="1" dirty="0">
                <a:latin typeface="Trebuchet MS" pitchFamily="34" charset="0"/>
              </a:rPr>
              <a:t>eksempler</a:t>
            </a:r>
          </a:p>
        </p:txBody>
      </p:sp>
      <p:sp>
        <p:nvSpPr>
          <p:cNvPr id="3" name="Content Placeholder 2"/>
          <p:cNvSpPr>
            <a:spLocks noGrp="1"/>
          </p:cNvSpPr>
          <p:nvPr>
            <p:ph idx="1"/>
          </p:nvPr>
        </p:nvSpPr>
        <p:spPr>
          <a:xfrm>
            <a:off x="1981200" y="1600202"/>
            <a:ext cx="3250704" cy="820687"/>
          </a:xfrm>
          <a:ln w="34925" cmpd="dbl">
            <a:solidFill>
              <a:schemeClr val="bg1"/>
            </a:solidFill>
            <a:prstDash val="sysDash"/>
          </a:ln>
        </p:spPr>
        <p:txBody>
          <a:bodyPr/>
          <a:lstStyle/>
          <a:p>
            <a:pPr marL="0" indent="0">
              <a:buNone/>
            </a:pPr>
            <a:r>
              <a:rPr lang="en-GB" sz="1800" b="1" dirty="0">
                <a:solidFill>
                  <a:srgbClr val="C00000"/>
                </a:solidFill>
              </a:rPr>
              <a:t>SELECT</a:t>
            </a:r>
            <a:r>
              <a:rPr lang="en-GB" sz="1800" dirty="0"/>
              <a:t> *</a:t>
            </a:r>
          </a:p>
          <a:p>
            <a:pPr marL="0" indent="0">
              <a:buNone/>
            </a:pPr>
            <a:r>
              <a:rPr lang="en-GB" sz="1800" b="1" dirty="0">
                <a:solidFill>
                  <a:srgbClr val="00B050"/>
                </a:solidFill>
              </a:rPr>
              <a:t>FROM</a:t>
            </a:r>
            <a:r>
              <a:rPr lang="en-GB" sz="1800" dirty="0"/>
              <a:t> </a:t>
            </a:r>
            <a:r>
              <a:rPr lang="en-GB" sz="1800" dirty="0" err="1"/>
              <a:t>emp</a:t>
            </a:r>
            <a:r>
              <a:rPr lang="en-GB" sz="1800" dirty="0"/>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4129472"/>
            <a:ext cx="8136904" cy="1675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fld id="{3DCA1D5C-E684-4C09-B791-059B2D5473E6}" type="datetime1">
              <a:rPr lang="da-DK" smtClean="0"/>
              <a:t>07.11.2025</a:t>
            </a:fld>
            <a:endParaRPr lang="da-DK"/>
          </a:p>
        </p:txBody>
      </p:sp>
      <p:sp>
        <p:nvSpPr>
          <p:cNvPr id="5" name="Footer Placeholder 4"/>
          <p:cNvSpPr>
            <a:spLocks noGrp="1"/>
          </p:cNvSpPr>
          <p:nvPr>
            <p:ph type="ftr" sz="quarter" idx="11"/>
          </p:nvPr>
        </p:nvSpPr>
        <p:spPr/>
        <p:txBody>
          <a:bodyPr/>
          <a:lstStyle/>
          <a:p>
            <a:r>
              <a:rPr lang="da-DK"/>
              <a:t>SQL dag 1</a:t>
            </a:r>
          </a:p>
        </p:txBody>
      </p:sp>
      <p:sp>
        <p:nvSpPr>
          <p:cNvPr id="7" name="Content Placeholder 2"/>
          <p:cNvSpPr txBox="1">
            <a:spLocks/>
          </p:cNvSpPr>
          <p:nvPr/>
        </p:nvSpPr>
        <p:spPr>
          <a:xfrm>
            <a:off x="1981200" y="2630761"/>
            <a:ext cx="3250704" cy="1075258"/>
          </a:xfrm>
          <a:prstGeom prst="rect">
            <a:avLst/>
          </a:prstGeom>
          <a:ln w="34925" cmpd="dbl">
            <a:solidFill>
              <a:schemeClr val="bg1"/>
            </a:solidFill>
            <a:prstDash val="sysDash"/>
          </a:ln>
        </p:spPr>
        <p:txBody>
          <a:bodyPr vert="horz" lIns="91440" tIns="45720" rIns="91440" bIns="45720" rtlCol="0">
            <a:normAutofit/>
          </a:bodyPr>
          <a:lstStyle>
            <a:lvl1pPr indent="0">
              <a:spcBef>
                <a:spcPct val="20000"/>
              </a:spcBef>
              <a:buFont typeface="Arial" pitchFamily="34" charset="0"/>
              <a:buNone/>
              <a:defRPr b="1">
                <a:solidFill>
                  <a:srgbClr val="C00000"/>
                </a:solidFill>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GB" dirty="0"/>
              <a:t>SELECT </a:t>
            </a:r>
            <a:r>
              <a:rPr lang="en-GB" b="0" dirty="0" err="1">
                <a:solidFill>
                  <a:schemeClr val="tx1"/>
                </a:solidFill>
              </a:rPr>
              <a:t>ename</a:t>
            </a:r>
            <a:r>
              <a:rPr lang="en-GB" b="0" dirty="0">
                <a:solidFill>
                  <a:schemeClr val="tx1"/>
                </a:solidFill>
              </a:rPr>
              <a:t>, </a:t>
            </a:r>
            <a:r>
              <a:rPr lang="en-GB" b="0" dirty="0" err="1">
                <a:solidFill>
                  <a:schemeClr val="tx1"/>
                </a:solidFill>
              </a:rPr>
              <a:t>hiredate</a:t>
            </a:r>
            <a:r>
              <a:rPr lang="en-GB" b="0" dirty="0">
                <a:solidFill>
                  <a:schemeClr val="tx1"/>
                </a:solidFill>
              </a:rPr>
              <a:t>, </a:t>
            </a:r>
            <a:r>
              <a:rPr lang="en-GB" b="0" dirty="0" err="1">
                <a:solidFill>
                  <a:schemeClr val="tx1"/>
                </a:solidFill>
              </a:rPr>
              <a:t>sal</a:t>
            </a:r>
            <a:endParaRPr lang="en-GB" b="0" dirty="0">
              <a:solidFill>
                <a:schemeClr val="tx1"/>
              </a:solidFill>
            </a:endParaRPr>
          </a:p>
          <a:p>
            <a:r>
              <a:rPr lang="en-GB" dirty="0">
                <a:solidFill>
                  <a:srgbClr val="00B050"/>
                </a:solidFill>
              </a:rPr>
              <a:t>FROM</a:t>
            </a:r>
            <a:r>
              <a:rPr lang="en-GB" dirty="0"/>
              <a:t> </a:t>
            </a:r>
            <a:r>
              <a:rPr lang="en-GB" b="0" dirty="0" err="1">
                <a:solidFill>
                  <a:schemeClr val="tx1"/>
                </a:solidFill>
              </a:rPr>
              <a:t>emp</a:t>
            </a:r>
            <a:endParaRPr lang="en-GB" b="0" dirty="0">
              <a:solidFill>
                <a:schemeClr val="tx1"/>
              </a:solidFill>
            </a:endParaRPr>
          </a:p>
          <a:p>
            <a:r>
              <a:rPr lang="en-GB" dirty="0">
                <a:solidFill>
                  <a:srgbClr val="0070C0"/>
                </a:solidFill>
              </a:rPr>
              <a:t>WHERE</a:t>
            </a:r>
            <a:r>
              <a:rPr lang="en-GB" dirty="0"/>
              <a:t> </a:t>
            </a:r>
            <a:r>
              <a:rPr lang="en-GB" b="0" dirty="0" err="1">
                <a:solidFill>
                  <a:schemeClr val="tx1"/>
                </a:solidFill>
              </a:rPr>
              <a:t>sal</a:t>
            </a:r>
            <a:r>
              <a:rPr lang="en-GB" b="0" dirty="0">
                <a:solidFill>
                  <a:schemeClr val="tx1"/>
                </a:solidFill>
              </a:rPr>
              <a:t> &gt; 1000</a:t>
            </a:r>
          </a:p>
        </p:txBody>
      </p:sp>
      <p:sp>
        <p:nvSpPr>
          <p:cNvPr id="8" name="Content Placeholder 2"/>
          <p:cNvSpPr txBox="1">
            <a:spLocks/>
          </p:cNvSpPr>
          <p:nvPr/>
        </p:nvSpPr>
        <p:spPr>
          <a:xfrm>
            <a:off x="5957129" y="2682472"/>
            <a:ext cx="3168352" cy="1023547"/>
          </a:xfrm>
          <a:prstGeom prst="rect">
            <a:avLst/>
          </a:prstGeom>
          <a:ln w="34925" cmpd="dbl">
            <a:solidFill>
              <a:schemeClr val="bg1"/>
            </a:solidFill>
            <a:prstDash val="sysDash"/>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rgbClr val="C00000"/>
                </a:solidFill>
              </a:rPr>
              <a:t>SELECT</a:t>
            </a:r>
            <a:r>
              <a:rPr lang="en-GB" sz="1800" dirty="0"/>
              <a:t> </a:t>
            </a:r>
            <a:r>
              <a:rPr lang="en-GB" sz="1800" dirty="0" err="1"/>
              <a:t>empno</a:t>
            </a:r>
            <a:endParaRPr lang="en-GB" sz="1800" dirty="0"/>
          </a:p>
          <a:p>
            <a:pPr marL="0" indent="0">
              <a:buNone/>
            </a:pPr>
            <a:r>
              <a:rPr lang="en-GB" sz="1800" b="1" dirty="0">
                <a:solidFill>
                  <a:srgbClr val="00B050"/>
                </a:solidFill>
              </a:rPr>
              <a:t>FROM</a:t>
            </a:r>
            <a:r>
              <a:rPr lang="en-GB" sz="1800" dirty="0"/>
              <a:t> </a:t>
            </a:r>
            <a:r>
              <a:rPr lang="en-GB" sz="1800" dirty="0" err="1"/>
              <a:t>emp</a:t>
            </a:r>
            <a:r>
              <a:rPr lang="en-GB" sz="1800" dirty="0"/>
              <a:t>  </a:t>
            </a:r>
          </a:p>
          <a:p>
            <a:pPr marL="0" indent="0">
              <a:buNone/>
            </a:pPr>
            <a:r>
              <a:rPr lang="en-GB" sz="1800" b="1" dirty="0">
                <a:solidFill>
                  <a:srgbClr val="0070C0"/>
                </a:solidFill>
              </a:rPr>
              <a:t>WHERE</a:t>
            </a:r>
            <a:r>
              <a:rPr lang="en-GB" sz="1800" dirty="0"/>
              <a:t> </a:t>
            </a:r>
            <a:r>
              <a:rPr lang="en-GB" sz="1800" dirty="0" err="1"/>
              <a:t>ename</a:t>
            </a:r>
            <a:r>
              <a:rPr lang="en-GB" sz="1800" dirty="0"/>
              <a:t>  = 'Smith'</a:t>
            </a:r>
          </a:p>
        </p:txBody>
      </p:sp>
      <p:sp>
        <p:nvSpPr>
          <p:cNvPr id="9" name="Content Placeholder 2"/>
          <p:cNvSpPr txBox="1">
            <a:spLocks/>
          </p:cNvSpPr>
          <p:nvPr/>
        </p:nvSpPr>
        <p:spPr>
          <a:xfrm>
            <a:off x="5959624" y="1600202"/>
            <a:ext cx="3168352" cy="820687"/>
          </a:xfrm>
          <a:prstGeom prst="rect">
            <a:avLst/>
          </a:prstGeom>
          <a:ln w="34925" cmpd="dbl">
            <a:solidFill>
              <a:schemeClr val="bg1"/>
            </a:solidFill>
            <a:prstDash val="sysDash"/>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800" b="1" dirty="0">
                <a:solidFill>
                  <a:srgbClr val="C00000"/>
                </a:solidFill>
              </a:rPr>
              <a:t>SELECT</a:t>
            </a:r>
            <a:r>
              <a:rPr lang="en-GB" sz="1800" dirty="0"/>
              <a:t> </a:t>
            </a:r>
            <a:r>
              <a:rPr lang="en-GB" sz="1800" dirty="0" err="1"/>
              <a:t>avg</a:t>
            </a:r>
            <a:r>
              <a:rPr lang="en-GB" sz="1800" dirty="0"/>
              <a:t>(</a:t>
            </a:r>
            <a:r>
              <a:rPr lang="en-GB" sz="1800" dirty="0" err="1"/>
              <a:t>sal</a:t>
            </a:r>
            <a:r>
              <a:rPr lang="en-GB" sz="1800" dirty="0"/>
              <a:t>)</a:t>
            </a:r>
          </a:p>
          <a:p>
            <a:pPr marL="0" indent="0">
              <a:buNone/>
            </a:pPr>
            <a:r>
              <a:rPr lang="en-GB" sz="1800" b="1" dirty="0">
                <a:solidFill>
                  <a:srgbClr val="00B050"/>
                </a:solidFill>
              </a:rPr>
              <a:t>FROM</a:t>
            </a:r>
            <a:r>
              <a:rPr lang="en-GB" sz="1800" dirty="0"/>
              <a:t> </a:t>
            </a:r>
            <a:r>
              <a:rPr lang="en-GB" sz="1800" dirty="0" err="1"/>
              <a:t>emp</a:t>
            </a:r>
            <a:r>
              <a:rPr lang="en-GB" sz="1800" dirty="0"/>
              <a:t> </a:t>
            </a:r>
          </a:p>
        </p:txBody>
      </p:sp>
    </p:spTree>
    <p:extLst>
      <p:ext uri="{BB962C8B-B14F-4D97-AF65-F5344CB8AC3E}">
        <p14:creationId xmlns:p14="http://schemas.microsoft.com/office/powerpoint/2010/main" val="185566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4100" b="1" dirty="0">
                <a:latin typeface="Trebuchet MS" pitchFamily="34" charset="0"/>
              </a:rPr>
              <a:t>World DB</a:t>
            </a:r>
            <a:br>
              <a:rPr lang="da-DK" sz="4100" b="1" dirty="0">
                <a:latin typeface="Trebuchet MS" pitchFamily="34" charset="0"/>
              </a:rPr>
            </a:br>
            <a:r>
              <a:rPr lang="da-DK" sz="4100" b="1" dirty="0">
                <a:latin typeface="Trebuchet MS" pitchFamily="34" charset="0"/>
              </a:rPr>
              <a:t>ER-diagram</a:t>
            </a:r>
          </a:p>
        </p:txBody>
      </p:sp>
      <p:sp>
        <p:nvSpPr>
          <p:cNvPr id="4" name="Date Placeholder 3"/>
          <p:cNvSpPr>
            <a:spLocks noGrp="1"/>
          </p:cNvSpPr>
          <p:nvPr>
            <p:ph type="dt" sz="half" idx="10"/>
          </p:nvPr>
        </p:nvSpPr>
        <p:spPr/>
        <p:txBody>
          <a:bodyPr/>
          <a:lstStyle/>
          <a:p>
            <a:fld id="{3DCA1D5C-E684-4C09-B791-059B2D5473E6}" type="datetime1">
              <a:rPr lang="da-DK" smtClean="0"/>
              <a:t>07.11.2025</a:t>
            </a:fld>
            <a:endParaRPr lang="da-DK"/>
          </a:p>
        </p:txBody>
      </p:sp>
      <p:sp>
        <p:nvSpPr>
          <p:cNvPr id="5" name="Footer Placeholder 4"/>
          <p:cNvSpPr>
            <a:spLocks noGrp="1"/>
          </p:cNvSpPr>
          <p:nvPr>
            <p:ph type="ftr" sz="quarter" idx="11"/>
          </p:nvPr>
        </p:nvSpPr>
        <p:spPr/>
        <p:txBody>
          <a:bodyPr/>
          <a:lstStyle/>
          <a:p>
            <a:r>
              <a:rPr lang="da-DK"/>
              <a:t>SQL dag 1</a:t>
            </a:r>
          </a:p>
        </p:txBody>
      </p:sp>
      <p:pic>
        <p:nvPicPr>
          <p:cNvPr id="13" name="Billede 12">
            <a:extLst>
              <a:ext uri="{FF2B5EF4-FFF2-40B4-BE49-F238E27FC236}">
                <a16:creationId xmlns:a16="http://schemas.microsoft.com/office/drawing/2014/main" id="{77C5348E-9B4E-436F-EF50-0A49F1685F5B}"/>
              </a:ext>
            </a:extLst>
          </p:cNvPr>
          <p:cNvPicPr>
            <a:picLocks noChangeAspect="1"/>
          </p:cNvPicPr>
          <p:nvPr/>
        </p:nvPicPr>
        <p:blipFill>
          <a:blip r:embed="rId3"/>
          <a:stretch>
            <a:fillRect/>
          </a:stretch>
        </p:blipFill>
        <p:spPr>
          <a:xfrm>
            <a:off x="7005080" y="231023"/>
            <a:ext cx="3967720" cy="6261852"/>
          </a:xfrm>
          <a:prstGeom prst="rect">
            <a:avLst/>
          </a:prstGeom>
        </p:spPr>
      </p:pic>
      <p:sp>
        <p:nvSpPr>
          <p:cNvPr id="3" name="Tekstfelt 2">
            <a:extLst>
              <a:ext uri="{FF2B5EF4-FFF2-40B4-BE49-F238E27FC236}">
                <a16:creationId xmlns:a16="http://schemas.microsoft.com/office/drawing/2014/main" id="{495A9592-5722-45D1-59DB-8137F51252BC}"/>
              </a:ext>
            </a:extLst>
          </p:cNvPr>
          <p:cNvSpPr txBox="1"/>
          <p:nvPr/>
        </p:nvSpPr>
        <p:spPr>
          <a:xfrm>
            <a:off x="838200" y="2043201"/>
            <a:ext cx="5111015" cy="461665"/>
          </a:xfrm>
          <a:prstGeom prst="rect">
            <a:avLst/>
          </a:prstGeom>
          <a:noFill/>
        </p:spPr>
        <p:txBody>
          <a:bodyPr wrap="none" rtlCol="0">
            <a:spAutoFit/>
          </a:bodyPr>
          <a:lstStyle/>
          <a:p>
            <a:r>
              <a:rPr lang="da-DK" sz="2400"/>
              <a:t>howto: Reverse engineer in WorkBench</a:t>
            </a:r>
          </a:p>
        </p:txBody>
      </p:sp>
      <p:pic>
        <p:nvPicPr>
          <p:cNvPr id="7" name="Picture 381">
            <a:extLst>
              <a:ext uri="{FF2B5EF4-FFF2-40B4-BE49-F238E27FC236}">
                <a16:creationId xmlns:a16="http://schemas.microsoft.com/office/drawing/2014/main" id="{4F3E4668-04A9-9D17-372E-9E9E70944F92}"/>
              </a:ext>
            </a:extLst>
          </p:cNvPr>
          <p:cNvPicPr/>
          <p:nvPr/>
        </p:nvPicPr>
        <p:blipFill>
          <a:blip r:embed="rId4"/>
          <a:stretch>
            <a:fillRect/>
          </a:stretch>
        </p:blipFill>
        <p:spPr>
          <a:xfrm>
            <a:off x="1122243" y="2969845"/>
            <a:ext cx="2743200" cy="1911073"/>
          </a:xfrm>
          <a:prstGeom prst="rect">
            <a:avLst/>
          </a:prstGeom>
        </p:spPr>
      </p:pic>
    </p:spTree>
    <p:extLst>
      <p:ext uri="{BB962C8B-B14F-4D97-AF65-F5344CB8AC3E}">
        <p14:creationId xmlns:p14="http://schemas.microsoft.com/office/powerpoint/2010/main" val="279114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descr="Et billede, der indeholder tekst&#10;&#10;Automatisk genereret beskrivelse">
            <a:extLst>
              <a:ext uri="{FF2B5EF4-FFF2-40B4-BE49-F238E27FC236}">
                <a16:creationId xmlns:a16="http://schemas.microsoft.com/office/drawing/2014/main" id="{3782EB2D-ADB5-F298-26FF-613CBD91EC18}"/>
              </a:ext>
            </a:extLst>
          </p:cNvPr>
          <p:cNvPicPr>
            <a:picLocks noChangeAspect="1"/>
          </p:cNvPicPr>
          <p:nvPr/>
        </p:nvPicPr>
        <p:blipFill>
          <a:blip r:embed="rId3"/>
          <a:stretch>
            <a:fillRect/>
          </a:stretch>
        </p:blipFill>
        <p:spPr>
          <a:xfrm>
            <a:off x="376663" y="1677123"/>
            <a:ext cx="7697946" cy="1414917"/>
          </a:xfrm>
          <a:prstGeom prst="rect">
            <a:avLst/>
          </a:prstGeom>
        </p:spPr>
      </p:pic>
      <p:sp>
        <p:nvSpPr>
          <p:cNvPr id="2" name="Title 1"/>
          <p:cNvSpPr>
            <a:spLocks noGrp="1"/>
          </p:cNvSpPr>
          <p:nvPr>
            <p:ph type="title"/>
          </p:nvPr>
        </p:nvSpPr>
        <p:spPr/>
        <p:txBody>
          <a:bodyPr>
            <a:normAutofit/>
          </a:bodyPr>
          <a:lstStyle/>
          <a:p>
            <a:r>
              <a:rPr lang="da-DK" sz="4100" b="1" dirty="0">
                <a:latin typeface="Trebuchet MS" pitchFamily="34" charset="0"/>
              </a:rPr>
              <a:t>World DB -</a:t>
            </a:r>
            <a:br>
              <a:rPr lang="da-DK" sz="4100" b="1" dirty="0">
                <a:latin typeface="Trebuchet MS" pitchFamily="34" charset="0"/>
              </a:rPr>
            </a:br>
            <a:r>
              <a:rPr lang="da-DK" sz="4100" b="1" dirty="0">
                <a:latin typeface="Trebuchet MS" pitchFamily="34" charset="0"/>
              </a:rPr>
              <a:t>Joins</a:t>
            </a:r>
          </a:p>
        </p:txBody>
      </p:sp>
      <p:sp>
        <p:nvSpPr>
          <p:cNvPr id="4" name="Date Placeholder 3"/>
          <p:cNvSpPr>
            <a:spLocks noGrp="1"/>
          </p:cNvSpPr>
          <p:nvPr>
            <p:ph type="dt" sz="half" idx="10"/>
          </p:nvPr>
        </p:nvSpPr>
        <p:spPr/>
        <p:txBody>
          <a:bodyPr/>
          <a:lstStyle/>
          <a:p>
            <a:fld id="{3DCA1D5C-E684-4C09-B791-059B2D5473E6}" type="datetime1">
              <a:rPr lang="da-DK" smtClean="0"/>
              <a:t>10.11.2025</a:t>
            </a:fld>
            <a:endParaRPr lang="da-DK"/>
          </a:p>
        </p:txBody>
      </p:sp>
      <p:sp>
        <p:nvSpPr>
          <p:cNvPr id="5" name="Footer Placeholder 4"/>
          <p:cNvSpPr>
            <a:spLocks noGrp="1"/>
          </p:cNvSpPr>
          <p:nvPr>
            <p:ph type="ftr" sz="quarter" idx="11"/>
          </p:nvPr>
        </p:nvSpPr>
        <p:spPr/>
        <p:txBody>
          <a:bodyPr/>
          <a:lstStyle/>
          <a:p>
            <a:r>
              <a:rPr lang="da-DK"/>
              <a:t>SQL dag 1</a:t>
            </a:r>
          </a:p>
        </p:txBody>
      </p:sp>
      <p:sp>
        <p:nvSpPr>
          <p:cNvPr id="6" name="Tekstfelt 5">
            <a:extLst>
              <a:ext uri="{FF2B5EF4-FFF2-40B4-BE49-F238E27FC236}">
                <a16:creationId xmlns:a16="http://schemas.microsoft.com/office/drawing/2014/main" id="{6954B082-0742-A93B-D597-A7AAA6DCAA48}"/>
              </a:ext>
            </a:extLst>
          </p:cNvPr>
          <p:cNvSpPr txBox="1"/>
          <p:nvPr/>
        </p:nvSpPr>
        <p:spPr>
          <a:xfrm>
            <a:off x="5623199" y="365125"/>
            <a:ext cx="6379174" cy="1418209"/>
          </a:xfrm>
          <a:prstGeom prst="rect">
            <a:avLst/>
          </a:prstGeom>
          <a:noFill/>
        </p:spPr>
        <p:txBody>
          <a:bodyPr wrap="square">
            <a:spAutoFit/>
          </a:bodyPr>
          <a:lstStyle/>
          <a:p>
            <a:pPr marL="342900" indent="-342900">
              <a:lnSpc>
                <a:spcPct val="150000"/>
              </a:lnSpc>
              <a:spcAft>
                <a:spcPts val="800"/>
              </a:spcAft>
              <a:buAutoNum type="arabicParenR"/>
            </a:pPr>
            <a:r>
              <a:rPr lang="da-DK" sz="1800">
                <a:effectLst/>
                <a:latin typeface="Calibri" panose="020F0502020204030204" pitchFamily="34" charset="0"/>
                <a:ea typeface="Calibri" panose="020F0502020204030204" pitchFamily="34" charset="0"/>
                <a:cs typeface="Times New Roman" panose="02020603050405020304" pitchFamily="18" charset="0"/>
              </a:rPr>
              <a:t>I hvilket distrikt ligger byen 'Stanley’?</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2) Er færøsk et officielt sprog på Færøerne?</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endParaRPr lang="da-DK"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Billede 6">
            <a:extLst>
              <a:ext uri="{FF2B5EF4-FFF2-40B4-BE49-F238E27FC236}">
                <a16:creationId xmlns:a16="http://schemas.microsoft.com/office/drawing/2014/main" id="{22CB0123-BCEC-8E35-2FFC-DADA54455F4C}"/>
              </a:ext>
            </a:extLst>
          </p:cNvPr>
          <p:cNvPicPr>
            <a:picLocks noChangeAspect="1"/>
          </p:cNvPicPr>
          <p:nvPr/>
        </p:nvPicPr>
        <p:blipFill>
          <a:blip r:embed="rId4"/>
          <a:stretch>
            <a:fillRect/>
          </a:stretch>
        </p:blipFill>
        <p:spPr>
          <a:xfrm>
            <a:off x="5623199" y="2838245"/>
            <a:ext cx="3619500" cy="1257300"/>
          </a:xfrm>
          <a:prstGeom prst="rect">
            <a:avLst/>
          </a:prstGeom>
        </p:spPr>
      </p:pic>
      <p:pic>
        <p:nvPicPr>
          <p:cNvPr id="12" name="Billede 11">
            <a:extLst>
              <a:ext uri="{FF2B5EF4-FFF2-40B4-BE49-F238E27FC236}">
                <a16:creationId xmlns:a16="http://schemas.microsoft.com/office/drawing/2014/main" id="{F7EB9CD4-214A-7EA2-2567-93B6793FAFD6}"/>
              </a:ext>
            </a:extLst>
          </p:cNvPr>
          <p:cNvPicPr>
            <a:picLocks noChangeAspect="1"/>
          </p:cNvPicPr>
          <p:nvPr/>
        </p:nvPicPr>
        <p:blipFill>
          <a:blip r:embed="rId5"/>
          <a:stretch>
            <a:fillRect/>
          </a:stretch>
        </p:blipFill>
        <p:spPr>
          <a:xfrm>
            <a:off x="5508899" y="4209845"/>
            <a:ext cx="3848100" cy="1143000"/>
          </a:xfrm>
          <a:prstGeom prst="rect">
            <a:avLst/>
          </a:prstGeom>
        </p:spPr>
      </p:pic>
    </p:spTree>
    <p:extLst>
      <p:ext uri="{BB962C8B-B14F-4D97-AF65-F5344CB8AC3E}">
        <p14:creationId xmlns:p14="http://schemas.microsoft.com/office/powerpoint/2010/main" val="369969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857368" cy="1325563"/>
          </a:xfrm>
        </p:spPr>
        <p:txBody>
          <a:bodyPr>
            <a:normAutofit/>
          </a:bodyPr>
          <a:lstStyle/>
          <a:p>
            <a:r>
              <a:rPr lang="da-DK" sz="4100" b="1" dirty="0">
                <a:latin typeface="Trebuchet MS" pitchFamily="34" charset="0"/>
              </a:rPr>
              <a:t>World DB -</a:t>
            </a:r>
            <a:br>
              <a:rPr lang="da-DK" sz="4100" b="1" dirty="0">
                <a:latin typeface="Trebuchet MS" pitchFamily="34" charset="0"/>
              </a:rPr>
            </a:br>
            <a:r>
              <a:rPr lang="da-DK" sz="4100" b="1" dirty="0">
                <a:latin typeface="Trebuchet MS" pitchFamily="34" charset="0"/>
              </a:rPr>
              <a:t>Aggregation</a:t>
            </a:r>
          </a:p>
        </p:txBody>
      </p:sp>
      <p:sp>
        <p:nvSpPr>
          <p:cNvPr id="4" name="Date Placeholder 3"/>
          <p:cNvSpPr>
            <a:spLocks noGrp="1"/>
          </p:cNvSpPr>
          <p:nvPr>
            <p:ph type="dt" sz="half" idx="10"/>
          </p:nvPr>
        </p:nvSpPr>
        <p:spPr/>
        <p:txBody>
          <a:bodyPr/>
          <a:lstStyle/>
          <a:p>
            <a:fld id="{3DCA1D5C-E684-4C09-B791-059B2D5473E6}" type="datetime1">
              <a:rPr lang="da-DK" smtClean="0"/>
              <a:t>07.11.2025</a:t>
            </a:fld>
            <a:endParaRPr lang="da-DK"/>
          </a:p>
        </p:txBody>
      </p:sp>
      <p:sp>
        <p:nvSpPr>
          <p:cNvPr id="5" name="Footer Placeholder 4"/>
          <p:cNvSpPr>
            <a:spLocks noGrp="1"/>
          </p:cNvSpPr>
          <p:nvPr>
            <p:ph type="ftr" sz="quarter" idx="11"/>
          </p:nvPr>
        </p:nvSpPr>
        <p:spPr/>
        <p:txBody>
          <a:bodyPr/>
          <a:lstStyle/>
          <a:p>
            <a:r>
              <a:rPr lang="da-DK"/>
              <a:t>SQL dag 1</a:t>
            </a:r>
          </a:p>
        </p:txBody>
      </p:sp>
      <p:sp>
        <p:nvSpPr>
          <p:cNvPr id="3" name="Tekstfelt 2">
            <a:extLst>
              <a:ext uri="{FF2B5EF4-FFF2-40B4-BE49-F238E27FC236}">
                <a16:creationId xmlns:a16="http://schemas.microsoft.com/office/drawing/2014/main" id="{A9B3A12E-315A-E7AC-B09F-EF33674E43F9}"/>
              </a:ext>
            </a:extLst>
          </p:cNvPr>
          <p:cNvSpPr txBox="1"/>
          <p:nvPr/>
        </p:nvSpPr>
        <p:spPr>
          <a:xfrm>
            <a:off x="5214552" y="795470"/>
            <a:ext cx="6379174" cy="464871"/>
          </a:xfrm>
          <a:prstGeom prst="rect">
            <a:avLst/>
          </a:prstGeom>
          <a:noFill/>
        </p:spPr>
        <p:txBody>
          <a:bodyPr wrap="square">
            <a:spAutoFit/>
          </a:bodyPr>
          <a:lstStyle/>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5) Hvor mange amerikanske byer er med i DB'en?</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Billede 7">
            <a:extLst>
              <a:ext uri="{FF2B5EF4-FFF2-40B4-BE49-F238E27FC236}">
                <a16:creationId xmlns:a16="http://schemas.microsoft.com/office/drawing/2014/main" id="{7D0261ED-6CC3-4E9E-7A5E-5EA6E2BB0054}"/>
              </a:ext>
            </a:extLst>
          </p:cNvPr>
          <p:cNvPicPr>
            <a:picLocks noChangeAspect="1"/>
          </p:cNvPicPr>
          <p:nvPr/>
        </p:nvPicPr>
        <p:blipFill>
          <a:blip r:embed="rId3"/>
          <a:stretch>
            <a:fillRect/>
          </a:stretch>
        </p:blipFill>
        <p:spPr>
          <a:xfrm>
            <a:off x="631739" y="2122927"/>
            <a:ext cx="7772400" cy="1410510"/>
          </a:xfrm>
          <a:prstGeom prst="rect">
            <a:avLst/>
          </a:prstGeom>
        </p:spPr>
      </p:pic>
      <p:pic>
        <p:nvPicPr>
          <p:cNvPr id="10" name="Billede 9" descr="Et billede, der indeholder bord&#10;&#10;Automatisk genereret beskrivelse">
            <a:extLst>
              <a:ext uri="{FF2B5EF4-FFF2-40B4-BE49-F238E27FC236}">
                <a16:creationId xmlns:a16="http://schemas.microsoft.com/office/drawing/2014/main" id="{F3B6AE25-1986-734D-9F5F-FDDA8B35775D}"/>
              </a:ext>
            </a:extLst>
          </p:cNvPr>
          <p:cNvPicPr>
            <a:picLocks noChangeAspect="1"/>
          </p:cNvPicPr>
          <p:nvPr/>
        </p:nvPicPr>
        <p:blipFill>
          <a:blip r:embed="rId4"/>
          <a:stretch>
            <a:fillRect/>
          </a:stretch>
        </p:blipFill>
        <p:spPr>
          <a:xfrm>
            <a:off x="8298507" y="1676915"/>
            <a:ext cx="3160153" cy="3504170"/>
          </a:xfrm>
          <a:prstGeom prst="rect">
            <a:avLst/>
          </a:prstGeom>
        </p:spPr>
      </p:pic>
    </p:spTree>
    <p:extLst>
      <p:ext uri="{BB962C8B-B14F-4D97-AF65-F5344CB8AC3E}">
        <p14:creationId xmlns:p14="http://schemas.microsoft.com/office/powerpoint/2010/main" val="35269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a-DK" sz="4100" b="1" dirty="0">
                <a:latin typeface="Trebuchet MS" pitchFamily="34" charset="0"/>
              </a:rPr>
              <a:t>World DB</a:t>
            </a:r>
            <a:br>
              <a:rPr lang="da-DK" sz="4100" b="1" dirty="0">
                <a:latin typeface="Trebuchet MS" pitchFamily="34" charset="0"/>
              </a:rPr>
            </a:br>
            <a:r>
              <a:rPr lang="da-DK" sz="4100" b="1" dirty="0">
                <a:latin typeface="Trebuchet MS" pitchFamily="34" charset="0"/>
              </a:rPr>
              <a:t>select</a:t>
            </a:r>
          </a:p>
        </p:txBody>
      </p:sp>
      <p:sp>
        <p:nvSpPr>
          <p:cNvPr id="4" name="Date Placeholder 3"/>
          <p:cNvSpPr>
            <a:spLocks noGrp="1"/>
          </p:cNvSpPr>
          <p:nvPr>
            <p:ph type="dt" sz="half" idx="10"/>
          </p:nvPr>
        </p:nvSpPr>
        <p:spPr/>
        <p:txBody>
          <a:bodyPr/>
          <a:lstStyle/>
          <a:p>
            <a:fld id="{3DCA1D5C-E684-4C09-B791-059B2D5473E6}" type="datetime1">
              <a:rPr lang="da-DK" smtClean="0"/>
              <a:t>07.11.2025</a:t>
            </a:fld>
            <a:endParaRPr lang="da-DK"/>
          </a:p>
        </p:txBody>
      </p:sp>
      <p:sp>
        <p:nvSpPr>
          <p:cNvPr id="5" name="Footer Placeholder 4"/>
          <p:cNvSpPr>
            <a:spLocks noGrp="1"/>
          </p:cNvSpPr>
          <p:nvPr>
            <p:ph type="ftr" sz="quarter" idx="11"/>
          </p:nvPr>
        </p:nvSpPr>
        <p:spPr/>
        <p:txBody>
          <a:bodyPr/>
          <a:lstStyle/>
          <a:p>
            <a:r>
              <a:rPr lang="da-DK"/>
              <a:t>SQL dag 1</a:t>
            </a:r>
          </a:p>
        </p:txBody>
      </p:sp>
      <p:sp>
        <p:nvSpPr>
          <p:cNvPr id="6" name="Tekstfelt 5">
            <a:extLst>
              <a:ext uri="{FF2B5EF4-FFF2-40B4-BE49-F238E27FC236}">
                <a16:creationId xmlns:a16="http://schemas.microsoft.com/office/drawing/2014/main" id="{6954B082-0742-A93B-D597-A7AAA6DCAA48}"/>
              </a:ext>
            </a:extLst>
          </p:cNvPr>
          <p:cNvSpPr txBox="1"/>
          <p:nvPr/>
        </p:nvSpPr>
        <p:spPr>
          <a:xfrm>
            <a:off x="5301050" y="484413"/>
            <a:ext cx="6379174" cy="5543184"/>
          </a:xfrm>
          <a:prstGeom prst="rect">
            <a:avLst/>
          </a:prstGeom>
          <a:noFill/>
        </p:spPr>
        <p:txBody>
          <a:bodyPr wrap="square">
            <a:spAutoFit/>
          </a:bodyPr>
          <a:lstStyle/>
          <a:p>
            <a:pPr marL="342900" indent="-342900">
              <a:lnSpc>
                <a:spcPct val="150000"/>
              </a:lnSpc>
              <a:spcAft>
                <a:spcPts val="800"/>
              </a:spcAft>
              <a:buAutoNum type="arabicParenR"/>
            </a:pPr>
            <a:r>
              <a:rPr lang="da-DK" sz="1800">
                <a:effectLst/>
                <a:latin typeface="Calibri" panose="020F0502020204030204" pitchFamily="34" charset="0"/>
                <a:ea typeface="Calibri" panose="020F0502020204030204" pitchFamily="34" charset="0"/>
                <a:cs typeface="Times New Roman" panose="02020603050405020304" pitchFamily="18" charset="0"/>
              </a:rPr>
              <a:t>I hvilket distrikt ligger byen 'Stanley’?</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2) Er færøsk et officielt sprog på Færøerne?</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3) Hvad er `CountryCode` for 'Sri Lanka'</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4) Hvilket land har det mindste areal?</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5) Hvor mange amerikanske byer er med i DB'en?</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6) I hvilket land taler mere end halvdelen af befolkningen 'Pashto'?</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7) Hvad er den samlede befolkning i de danske byer der er med i DB'en?</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8) Hvilke sprog tales i byen 'Nassau'?</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9) Hvilket land har den højeste `LifeExpectancy`?</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da-DK" sz="1800">
                <a:effectLst/>
                <a:latin typeface="Calibri" panose="020F0502020204030204" pitchFamily="34" charset="0"/>
                <a:ea typeface="Calibri" panose="020F0502020204030204" pitchFamily="34" charset="0"/>
                <a:cs typeface="Times New Roman" panose="02020603050405020304" pitchFamily="18" charset="0"/>
              </a:rPr>
              <a:t>10) Hvilke lande har flere indbyggere end Russland?</a:t>
            </a:r>
            <a:endParaRPr lang="da-DK" sz="1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0721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843F41-FD0D-5060-AFE6-4E64AB5D3165}"/>
              </a:ext>
            </a:extLst>
          </p:cNvPr>
          <p:cNvSpPr>
            <a:spLocks noGrp="1"/>
          </p:cNvSpPr>
          <p:nvPr>
            <p:ph type="title"/>
          </p:nvPr>
        </p:nvSpPr>
        <p:spPr/>
        <p:txBody>
          <a:bodyPr/>
          <a:lstStyle/>
          <a:p>
            <a:r>
              <a:rPr lang="da-DK">
                <a:solidFill>
                  <a:schemeClr val="accent2"/>
                </a:solidFill>
              </a:rPr>
              <a:t>Agenda - CRUD</a:t>
            </a:r>
          </a:p>
        </p:txBody>
      </p:sp>
      <p:sp>
        <p:nvSpPr>
          <p:cNvPr id="3" name="Pladsholder til indhold 2">
            <a:extLst>
              <a:ext uri="{FF2B5EF4-FFF2-40B4-BE49-F238E27FC236}">
                <a16:creationId xmlns:a16="http://schemas.microsoft.com/office/drawing/2014/main" id="{B909F056-9487-26C4-4CEF-3FE647B0BC4A}"/>
              </a:ext>
            </a:extLst>
          </p:cNvPr>
          <p:cNvSpPr>
            <a:spLocks noGrp="1"/>
          </p:cNvSpPr>
          <p:nvPr>
            <p:ph idx="1"/>
          </p:nvPr>
        </p:nvSpPr>
        <p:spPr>
          <a:xfrm>
            <a:off x="838200" y="1566133"/>
            <a:ext cx="10515600" cy="4926741"/>
          </a:xfrm>
        </p:spPr>
        <p:txBody>
          <a:bodyPr>
            <a:normAutofit fontScale="92500" lnSpcReduction="10000"/>
          </a:bodyPr>
          <a:lstStyle/>
          <a:p>
            <a:r>
              <a:rPr lang="da-DK"/>
              <a:t>SQL</a:t>
            </a:r>
          </a:p>
          <a:p>
            <a:pPr lvl="1"/>
            <a:r>
              <a:rPr lang="da-DK"/>
              <a:t>Hvorfor SQL?</a:t>
            </a:r>
          </a:p>
          <a:p>
            <a:pPr lvl="1"/>
            <a:r>
              <a:rPr lang="da-DK"/>
              <a:t>Intro til Dbeaver</a:t>
            </a:r>
          </a:p>
          <a:p>
            <a:pPr lvl="2"/>
            <a:r>
              <a:rPr lang="da-DK"/>
              <a:t>World – hent sql og ind i workbench</a:t>
            </a:r>
          </a:p>
          <a:p>
            <a:pPr lvl="2"/>
            <a:r>
              <a:rPr lang="da-DK"/>
              <a:t>World – start-demo</a:t>
            </a:r>
          </a:p>
          <a:p>
            <a:pPr lvl="1"/>
            <a:r>
              <a:rPr lang="da-DK"/>
              <a:t>SELECT (conditions,join,aggregation)</a:t>
            </a:r>
          </a:p>
          <a:p>
            <a:pPr lvl="2"/>
            <a:r>
              <a:rPr lang="da-DK"/>
              <a:t>WORLD-databasen</a:t>
            </a:r>
          </a:p>
          <a:p>
            <a:pPr lvl="3"/>
            <a:r>
              <a:rPr lang="da-DK"/>
              <a:t>struktur</a:t>
            </a:r>
          </a:p>
          <a:p>
            <a:pPr lvl="3"/>
            <a:r>
              <a:rPr lang="da-DK"/>
              <a:t>Øvelser i MySQL</a:t>
            </a:r>
          </a:p>
          <a:p>
            <a:pPr lvl="2"/>
            <a:r>
              <a:rPr lang="da-DK"/>
              <a:t>Northwind</a:t>
            </a:r>
          </a:p>
          <a:p>
            <a:pPr lvl="3"/>
            <a:r>
              <a:rPr lang="da-DK"/>
              <a:t>struktur</a:t>
            </a:r>
          </a:p>
          <a:p>
            <a:pPr lvl="3"/>
            <a:r>
              <a:rPr lang="da-DK"/>
              <a:t>øvelser</a:t>
            </a:r>
          </a:p>
          <a:p>
            <a:pPr lvl="1"/>
            <a:r>
              <a:rPr lang="da-DK"/>
              <a:t>UPDATE og INSERT (Northwind)</a:t>
            </a:r>
          </a:p>
          <a:p>
            <a:pPr lvl="2"/>
            <a:r>
              <a:rPr lang="da-DK"/>
              <a:t>Demo</a:t>
            </a:r>
          </a:p>
          <a:p>
            <a:pPr lvl="2"/>
            <a:r>
              <a:rPr lang="da-DK"/>
              <a:t>Øvelser</a:t>
            </a:r>
          </a:p>
          <a:p>
            <a:endParaRPr lang="da-DK"/>
          </a:p>
        </p:txBody>
      </p:sp>
    </p:spTree>
    <p:extLst>
      <p:ext uri="{BB962C8B-B14F-4D97-AF65-F5344CB8AC3E}">
        <p14:creationId xmlns:p14="http://schemas.microsoft.com/office/powerpoint/2010/main" val="421674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lede 9" descr="Et billede, der indeholder bord&#10;&#10;Automatisk genereret beskrivelse">
            <a:extLst>
              <a:ext uri="{FF2B5EF4-FFF2-40B4-BE49-F238E27FC236}">
                <a16:creationId xmlns:a16="http://schemas.microsoft.com/office/drawing/2014/main" id="{E8BB7E15-BBA6-E893-842F-844A0802C265}"/>
              </a:ext>
            </a:extLst>
          </p:cNvPr>
          <p:cNvPicPr>
            <a:picLocks noChangeAspect="1"/>
          </p:cNvPicPr>
          <p:nvPr/>
        </p:nvPicPr>
        <p:blipFill>
          <a:blip r:embed="rId2"/>
          <a:stretch>
            <a:fillRect/>
          </a:stretch>
        </p:blipFill>
        <p:spPr>
          <a:xfrm>
            <a:off x="636974" y="4020634"/>
            <a:ext cx="11277600" cy="2603500"/>
          </a:xfrm>
          <a:prstGeom prst="rect">
            <a:avLst/>
          </a:prstGeom>
        </p:spPr>
      </p:pic>
      <p:pic>
        <p:nvPicPr>
          <p:cNvPr id="16" name="Billede 15" descr="Et billede, der indeholder bord&#10;&#10;Automatisk genereret beskrivelse">
            <a:extLst>
              <a:ext uri="{FF2B5EF4-FFF2-40B4-BE49-F238E27FC236}">
                <a16:creationId xmlns:a16="http://schemas.microsoft.com/office/drawing/2014/main" id="{CBABCD09-C187-662F-755F-A67DE6944BF7}"/>
              </a:ext>
            </a:extLst>
          </p:cNvPr>
          <p:cNvPicPr>
            <a:picLocks noChangeAspect="1"/>
          </p:cNvPicPr>
          <p:nvPr/>
        </p:nvPicPr>
        <p:blipFill>
          <a:blip r:embed="rId3"/>
          <a:stretch>
            <a:fillRect/>
          </a:stretch>
        </p:blipFill>
        <p:spPr>
          <a:xfrm>
            <a:off x="204487" y="1417930"/>
            <a:ext cx="6858000" cy="2120900"/>
          </a:xfrm>
          <a:prstGeom prst="rect">
            <a:avLst/>
          </a:prstGeom>
        </p:spPr>
      </p:pic>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p:txBody>
          <a:bodyPr/>
          <a:lstStyle/>
          <a:p>
            <a:r>
              <a:rPr lang="da-DK">
                <a:solidFill>
                  <a:schemeClr val="accent4"/>
                </a:solidFill>
              </a:rPr>
              <a:t>MySQL Skema</a:t>
            </a:r>
          </a:p>
        </p:txBody>
      </p:sp>
      <p:pic>
        <p:nvPicPr>
          <p:cNvPr id="4" name="Billede 3">
            <a:extLst>
              <a:ext uri="{FF2B5EF4-FFF2-40B4-BE49-F238E27FC236}">
                <a16:creationId xmlns:a16="http://schemas.microsoft.com/office/drawing/2014/main" id="{3CED71BB-DED5-5222-10F7-CE92D3BB52BC}"/>
              </a:ext>
            </a:extLst>
          </p:cNvPr>
          <p:cNvPicPr>
            <a:picLocks noChangeAspect="1"/>
          </p:cNvPicPr>
          <p:nvPr/>
        </p:nvPicPr>
        <p:blipFill>
          <a:blip r:embed="rId4"/>
          <a:stretch>
            <a:fillRect/>
          </a:stretch>
        </p:blipFill>
        <p:spPr>
          <a:xfrm>
            <a:off x="6084674" y="0"/>
            <a:ext cx="5269126" cy="5170721"/>
          </a:xfrm>
          <a:prstGeom prst="rect">
            <a:avLst/>
          </a:prstGeom>
        </p:spPr>
      </p:pic>
    </p:spTree>
    <p:extLst>
      <p:ext uri="{BB962C8B-B14F-4D97-AF65-F5344CB8AC3E}">
        <p14:creationId xmlns:p14="http://schemas.microsoft.com/office/powerpoint/2010/main" val="283180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p:txBody>
          <a:bodyPr/>
          <a:lstStyle/>
          <a:p>
            <a:r>
              <a:rPr lang="da-DK">
                <a:solidFill>
                  <a:schemeClr val="accent4"/>
                </a:solidFill>
              </a:rPr>
              <a:t>Mysql – Filtre</a:t>
            </a:r>
          </a:p>
        </p:txBody>
      </p:sp>
      <p:pic>
        <p:nvPicPr>
          <p:cNvPr id="12" name="Billede 11" descr="Et billede, der indeholder tekst&#10;&#10;Automatisk genereret beskrivelse">
            <a:extLst>
              <a:ext uri="{FF2B5EF4-FFF2-40B4-BE49-F238E27FC236}">
                <a16:creationId xmlns:a16="http://schemas.microsoft.com/office/drawing/2014/main" id="{E1D74E40-C76F-4E0F-16B1-7F915754526E}"/>
              </a:ext>
            </a:extLst>
          </p:cNvPr>
          <p:cNvPicPr>
            <a:picLocks noChangeAspect="1"/>
          </p:cNvPicPr>
          <p:nvPr/>
        </p:nvPicPr>
        <p:blipFill>
          <a:blip r:embed="rId2"/>
          <a:stretch>
            <a:fillRect/>
          </a:stretch>
        </p:blipFill>
        <p:spPr>
          <a:xfrm>
            <a:off x="704335" y="1429560"/>
            <a:ext cx="7869151" cy="3031229"/>
          </a:xfrm>
          <a:prstGeom prst="rect">
            <a:avLst/>
          </a:prstGeom>
        </p:spPr>
      </p:pic>
      <p:pic>
        <p:nvPicPr>
          <p:cNvPr id="15" name="Billede 14" descr="Et billede, der indeholder bord&#10;&#10;Automatisk genereret beskrivelse">
            <a:extLst>
              <a:ext uri="{FF2B5EF4-FFF2-40B4-BE49-F238E27FC236}">
                <a16:creationId xmlns:a16="http://schemas.microsoft.com/office/drawing/2014/main" id="{1610813C-6904-3BBB-1C6A-80D6E1483B2D}"/>
              </a:ext>
            </a:extLst>
          </p:cNvPr>
          <p:cNvPicPr>
            <a:picLocks noChangeAspect="1"/>
          </p:cNvPicPr>
          <p:nvPr/>
        </p:nvPicPr>
        <p:blipFill>
          <a:blip r:embed="rId3"/>
          <a:stretch>
            <a:fillRect/>
          </a:stretch>
        </p:blipFill>
        <p:spPr>
          <a:xfrm>
            <a:off x="838200" y="4122132"/>
            <a:ext cx="6062683" cy="2735868"/>
          </a:xfrm>
          <a:prstGeom prst="rect">
            <a:avLst/>
          </a:prstGeom>
        </p:spPr>
      </p:pic>
    </p:spTree>
    <p:extLst>
      <p:ext uri="{BB962C8B-B14F-4D97-AF65-F5344CB8AC3E}">
        <p14:creationId xmlns:p14="http://schemas.microsoft.com/office/powerpoint/2010/main" val="190058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4262" y="6115303"/>
            <a:ext cx="5600700" cy="285115"/>
          </a:xfrm>
          <a:prstGeom prst="rect">
            <a:avLst/>
          </a:prstGeom>
        </p:spPr>
        <p:txBody>
          <a:bodyPr vert="horz" wrap="square" lIns="0" tIns="12700" rIns="0" bIns="0" rtlCol="0">
            <a:spAutoFit/>
          </a:bodyPr>
          <a:lstStyle/>
          <a:p>
            <a:pPr marL="12700">
              <a:lnSpc>
                <a:spcPct val="100000"/>
              </a:lnSpc>
              <a:spcBef>
                <a:spcPts val="100"/>
              </a:spcBef>
            </a:pPr>
            <a:r>
              <a:rPr sz="1700" u="heavy" spc="-10" dirty="0">
                <a:solidFill>
                  <a:srgbClr val="2997E2"/>
                </a:solidFill>
                <a:uFill>
                  <a:solidFill>
                    <a:srgbClr val="2997E2"/>
                  </a:solidFill>
                </a:uFill>
                <a:latin typeface="Carlito"/>
                <a:cs typeface="Carlito"/>
                <a:hlinkClick r:id="rId2"/>
              </a:rPr>
              <a:t>https://www.softwaretestinghelp.com/inner-join-vs-outer-join/</a:t>
            </a:r>
            <a:endParaRPr sz="1700">
              <a:latin typeface="Carlito"/>
              <a:cs typeface="Carlito"/>
            </a:endParaRPr>
          </a:p>
        </p:txBody>
      </p:sp>
      <p:sp>
        <p:nvSpPr>
          <p:cNvPr id="3" name="object 3"/>
          <p:cNvSpPr/>
          <p:nvPr/>
        </p:nvSpPr>
        <p:spPr>
          <a:xfrm>
            <a:off x="518888" y="270012"/>
            <a:ext cx="7621524" cy="5707380"/>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4" name="Håndskrift 3">
                <a:extLst>
                  <a:ext uri="{FF2B5EF4-FFF2-40B4-BE49-F238E27FC236}">
                    <a16:creationId xmlns:a16="http://schemas.microsoft.com/office/drawing/2014/main" id="{79334AA6-1F7C-D763-A241-97FDC1E4AC75}"/>
                  </a:ext>
                </a:extLst>
              </p14:cNvPr>
              <p14:cNvContentPartPr/>
              <p14:nvPr/>
            </p14:nvContentPartPr>
            <p14:xfrm>
              <a:off x="4092292" y="2041419"/>
              <a:ext cx="360" cy="360"/>
            </p14:xfrm>
          </p:contentPart>
        </mc:Choice>
        <mc:Fallback xmlns="">
          <p:pic>
            <p:nvPicPr>
              <p:cNvPr id="4" name="Håndskrift 3">
                <a:extLst>
                  <a:ext uri="{FF2B5EF4-FFF2-40B4-BE49-F238E27FC236}">
                    <a16:creationId xmlns:a16="http://schemas.microsoft.com/office/drawing/2014/main" id="{79334AA6-1F7C-D763-A241-97FDC1E4AC75}"/>
                  </a:ext>
                </a:extLst>
              </p:cNvPr>
              <p:cNvPicPr/>
              <p:nvPr/>
            </p:nvPicPr>
            <p:blipFill>
              <a:blip r:embed="rId5"/>
              <a:stretch>
                <a:fillRect/>
              </a:stretch>
            </p:blipFill>
            <p:spPr>
              <a:xfrm>
                <a:off x="4083652" y="2032419"/>
                <a:ext cx="18000" cy="18000"/>
              </a:xfrm>
              <a:prstGeom prst="rect">
                <a:avLst/>
              </a:prstGeom>
            </p:spPr>
          </p:pic>
        </mc:Fallback>
      </mc:AlternateContent>
      <p:pic>
        <p:nvPicPr>
          <p:cNvPr id="7" name="Billede 6" descr="Et billede, der indeholder bord&#10;&#10;Automatisk genereret beskrivelse">
            <a:extLst>
              <a:ext uri="{FF2B5EF4-FFF2-40B4-BE49-F238E27FC236}">
                <a16:creationId xmlns:a16="http://schemas.microsoft.com/office/drawing/2014/main" id="{2ED39722-23B1-4B61-732D-627B47CFAF48}"/>
              </a:ext>
            </a:extLst>
          </p:cNvPr>
          <p:cNvPicPr>
            <a:picLocks noChangeAspect="1"/>
          </p:cNvPicPr>
          <p:nvPr/>
        </p:nvPicPr>
        <p:blipFill>
          <a:blip r:embed="rId6"/>
          <a:stretch>
            <a:fillRect/>
          </a:stretch>
        </p:blipFill>
        <p:spPr>
          <a:xfrm>
            <a:off x="8387246" y="805898"/>
            <a:ext cx="2832100" cy="1409700"/>
          </a:xfrm>
          <a:prstGeom prst="rect">
            <a:avLst/>
          </a:prstGeom>
        </p:spPr>
      </p:pic>
      <p:pic>
        <p:nvPicPr>
          <p:cNvPr id="11" name="Billede 10" descr="Et billede, der indeholder bord&#10;&#10;Automatisk genereret beskrivelse">
            <a:extLst>
              <a:ext uri="{FF2B5EF4-FFF2-40B4-BE49-F238E27FC236}">
                <a16:creationId xmlns:a16="http://schemas.microsoft.com/office/drawing/2014/main" id="{C3867396-03CF-A7F0-3042-C657D165DCD8}"/>
              </a:ext>
            </a:extLst>
          </p:cNvPr>
          <p:cNvPicPr>
            <a:picLocks noChangeAspect="1"/>
          </p:cNvPicPr>
          <p:nvPr/>
        </p:nvPicPr>
        <p:blipFill>
          <a:blip r:embed="rId7"/>
          <a:stretch>
            <a:fillRect/>
          </a:stretch>
        </p:blipFill>
        <p:spPr>
          <a:xfrm>
            <a:off x="8393417" y="2658441"/>
            <a:ext cx="3022600" cy="1739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p:txBody>
          <a:bodyPr/>
          <a:lstStyle/>
          <a:p>
            <a:r>
              <a:rPr lang="da-DK">
                <a:solidFill>
                  <a:schemeClr val="accent4"/>
                </a:solidFill>
              </a:rPr>
              <a:t>WORLD Databasen</a:t>
            </a:r>
          </a:p>
        </p:txBody>
      </p:sp>
      <p:pic>
        <p:nvPicPr>
          <p:cNvPr id="9" name="Pladsholder til indhold 4">
            <a:extLst>
              <a:ext uri="{FF2B5EF4-FFF2-40B4-BE49-F238E27FC236}">
                <a16:creationId xmlns:a16="http://schemas.microsoft.com/office/drawing/2014/main" id="{3EC71BBE-6FE8-5937-2B85-E1FC0D69F249}"/>
              </a:ext>
            </a:extLst>
          </p:cNvPr>
          <p:cNvPicPr>
            <a:picLocks noChangeAspect="1"/>
          </p:cNvPicPr>
          <p:nvPr/>
        </p:nvPicPr>
        <p:blipFill>
          <a:blip r:embed="rId2"/>
          <a:stretch>
            <a:fillRect/>
          </a:stretch>
        </p:blipFill>
        <p:spPr>
          <a:xfrm>
            <a:off x="5595689" y="1245803"/>
            <a:ext cx="6116320" cy="3822700"/>
          </a:xfrm>
          <a:prstGeom prst="rect">
            <a:avLst/>
          </a:prstGeom>
        </p:spPr>
      </p:pic>
      <p:pic>
        <p:nvPicPr>
          <p:cNvPr id="11" name="Billede 10" descr="Et billede, der indeholder tekst&#10;&#10;Automatisk genereret beskrivelse">
            <a:extLst>
              <a:ext uri="{FF2B5EF4-FFF2-40B4-BE49-F238E27FC236}">
                <a16:creationId xmlns:a16="http://schemas.microsoft.com/office/drawing/2014/main" id="{C3DC94A4-D071-942B-2B6D-6390164EBDD0}"/>
              </a:ext>
            </a:extLst>
          </p:cNvPr>
          <p:cNvPicPr>
            <a:picLocks noChangeAspect="1"/>
          </p:cNvPicPr>
          <p:nvPr/>
        </p:nvPicPr>
        <p:blipFill>
          <a:blip r:embed="rId3"/>
          <a:stretch>
            <a:fillRect/>
          </a:stretch>
        </p:blipFill>
        <p:spPr>
          <a:xfrm>
            <a:off x="168910" y="1397904"/>
            <a:ext cx="5426779" cy="5034347"/>
          </a:xfrm>
          <a:prstGeom prst="rect">
            <a:avLst/>
          </a:prstGeom>
        </p:spPr>
      </p:pic>
    </p:spTree>
    <p:extLst>
      <p:ext uri="{BB962C8B-B14F-4D97-AF65-F5344CB8AC3E}">
        <p14:creationId xmlns:p14="http://schemas.microsoft.com/office/powerpoint/2010/main" val="87036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p:txBody>
          <a:bodyPr/>
          <a:lstStyle/>
          <a:p>
            <a:r>
              <a:rPr lang="da-DK">
                <a:solidFill>
                  <a:schemeClr val="accent4"/>
                </a:solidFill>
              </a:rPr>
              <a:t>WORLD Databasen</a:t>
            </a:r>
          </a:p>
        </p:txBody>
      </p:sp>
      <p:pic>
        <p:nvPicPr>
          <p:cNvPr id="9" name="Pladsholder til indhold 4">
            <a:extLst>
              <a:ext uri="{FF2B5EF4-FFF2-40B4-BE49-F238E27FC236}">
                <a16:creationId xmlns:a16="http://schemas.microsoft.com/office/drawing/2014/main" id="{3EC71BBE-6FE8-5937-2B85-E1FC0D69F249}"/>
              </a:ext>
            </a:extLst>
          </p:cNvPr>
          <p:cNvPicPr>
            <a:picLocks noChangeAspect="1"/>
          </p:cNvPicPr>
          <p:nvPr/>
        </p:nvPicPr>
        <p:blipFill>
          <a:blip r:embed="rId2"/>
          <a:stretch>
            <a:fillRect/>
          </a:stretch>
        </p:blipFill>
        <p:spPr>
          <a:xfrm>
            <a:off x="5595689" y="1245803"/>
            <a:ext cx="6116320" cy="3822700"/>
          </a:xfrm>
          <a:prstGeom prst="rect">
            <a:avLst/>
          </a:prstGeom>
        </p:spPr>
      </p:pic>
      <p:pic>
        <p:nvPicPr>
          <p:cNvPr id="11" name="Billede 10" descr="Et billede, der indeholder tekst&#10;&#10;Automatisk genereret beskrivelse">
            <a:extLst>
              <a:ext uri="{FF2B5EF4-FFF2-40B4-BE49-F238E27FC236}">
                <a16:creationId xmlns:a16="http://schemas.microsoft.com/office/drawing/2014/main" id="{C3DC94A4-D071-942B-2B6D-6390164EBDD0}"/>
              </a:ext>
            </a:extLst>
          </p:cNvPr>
          <p:cNvPicPr>
            <a:picLocks noChangeAspect="1"/>
          </p:cNvPicPr>
          <p:nvPr/>
        </p:nvPicPr>
        <p:blipFill rotWithShape="1">
          <a:blip r:embed="rId3"/>
          <a:srcRect t="10031" b="29261"/>
          <a:stretch/>
        </p:blipFill>
        <p:spPr>
          <a:xfrm>
            <a:off x="168910" y="1379883"/>
            <a:ext cx="5426779" cy="3056194"/>
          </a:xfrm>
          <a:prstGeom prst="rect">
            <a:avLst/>
          </a:prstGeom>
        </p:spPr>
      </p:pic>
      <p:pic>
        <p:nvPicPr>
          <p:cNvPr id="4" name="Billede 3" descr="Et billede, der indeholder tekst, vandfugl, fugl, plante&#10;&#10;Automatisk genereret beskrivelse">
            <a:extLst>
              <a:ext uri="{FF2B5EF4-FFF2-40B4-BE49-F238E27FC236}">
                <a16:creationId xmlns:a16="http://schemas.microsoft.com/office/drawing/2014/main" id="{18B86044-649B-AF46-9CD3-6C5970999CFC}"/>
              </a:ext>
            </a:extLst>
          </p:cNvPr>
          <p:cNvPicPr>
            <a:picLocks noChangeAspect="1"/>
          </p:cNvPicPr>
          <p:nvPr/>
        </p:nvPicPr>
        <p:blipFill>
          <a:blip r:embed="rId4"/>
          <a:stretch>
            <a:fillRect/>
          </a:stretch>
        </p:blipFill>
        <p:spPr>
          <a:xfrm>
            <a:off x="168910" y="1785745"/>
            <a:ext cx="5461000" cy="3187700"/>
          </a:xfrm>
          <a:prstGeom prst="rect">
            <a:avLst/>
          </a:prstGeom>
        </p:spPr>
      </p:pic>
    </p:spTree>
    <p:extLst>
      <p:ext uri="{BB962C8B-B14F-4D97-AF65-F5344CB8AC3E}">
        <p14:creationId xmlns:p14="http://schemas.microsoft.com/office/powerpoint/2010/main" val="3388879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3A947AC9-14D4-CB34-1DEC-3BB221DB682F}"/>
              </a:ext>
            </a:extLst>
          </p:cNvPr>
          <p:cNvPicPr>
            <a:picLocks noChangeAspect="1"/>
          </p:cNvPicPr>
          <p:nvPr/>
        </p:nvPicPr>
        <p:blipFill>
          <a:blip r:embed="rId2"/>
          <a:stretch>
            <a:fillRect/>
          </a:stretch>
        </p:blipFill>
        <p:spPr>
          <a:xfrm>
            <a:off x="2990333" y="508624"/>
            <a:ext cx="8552221" cy="6349376"/>
          </a:xfrm>
          <a:prstGeom prst="rect">
            <a:avLst/>
          </a:prstGeom>
        </p:spPr>
      </p:pic>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p:txBody>
          <a:bodyPr/>
          <a:lstStyle/>
          <a:p>
            <a:r>
              <a:rPr lang="da-DK">
                <a:solidFill>
                  <a:schemeClr val="accent4"/>
                </a:solidFill>
              </a:rPr>
              <a:t>Northwind databasen</a:t>
            </a:r>
          </a:p>
        </p:txBody>
      </p:sp>
    </p:spTree>
    <p:extLst>
      <p:ext uri="{BB962C8B-B14F-4D97-AF65-F5344CB8AC3E}">
        <p14:creationId xmlns:p14="http://schemas.microsoft.com/office/powerpoint/2010/main" val="338787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descr="Et billede, der indeholder tekst&#10;&#10;Automatisk genereret beskrivelse">
            <a:extLst>
              <a:ext uri="{FF2B5EF4-FFF2-40B4-BE49-F238E27FC236}">
                <a16:creationId xmlns:a16="http://schemas.microsoft.com/office/drawing/2014/main" id="{F804CE65-9BDB-1DC5-5FD6-EFCF666E8AE9}"/>
              </a:ext>
            </a:extLst>
          </p:cNvPr>
          <p:cNvPicPr>
            <a:picLocks noChangeAspect="1"/>
          </p:cNvPicPr>
          <p:nvPr/>
        </p:nvPicPr>
        <p:blipFill>
          <a:blip r:embed="rId2"/>
          <a:stretch>
            <a:fillRect/>
          </a:stretch>
        </p:blipFill>
        <p:spPr>
          <a:xfrm>
            <a:off x="505588" y="3880671"/>
            <a:ext cx="6253893" cy="1738335"/>
          </a:xfrm>
          <a:prstGeom prst="rect">
            <a:avLst/>
          </a:prstGeom>
        </p:spPr>
      </p:pic>
      <p:pic>
        <p:nvPicPr>
          <p:cNvPr id="4" name="Billede 3">
            <a:extLst>
              <a:ext uri="{FF2B5EF4-FFF2-40B4-BE49-F238E27FC236}">
                <a16:creationId xmlns:a16="http://schemas.microsoft.com/office/drawing/2014/main" id="{CED5CDBA-8C4E-2AF5-E2AA-0D47A94FB59A}"/>
              </a:ext>
            </a:extLst>
          </p:cNvPr>
          <p:cNvPicPr>
            <a:picLocks noChangeAspect="1"/>
          </p:cNvPicPr>
          <p:nvPr/>
        </p:nvPicPr>
        <p:blipFill>
          <a:blip r:embed="rId3"/>
          <a:stretch>
            <a:fillRect/>
          </a:stretch>
        </p:blipFill>
        <p:spPr>
          <a:xfrm>
            <a:off x="6302483" y="1977951"/>
            <a:ext cx="5618204" cy="4325803"/>
          </a:xfrm>
          <a:prstGeom prst="rect">
            <a:avLst/>
          </a:prstGeom>
        </p:spPr>
      </p:pic>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370704" y="237596"/>
            <a:ext cx="10546725" cy="1639956"/>
          </a:xfrm>
        </p:spPr>
        <p:txBody>
          <a:bodyPr>
            <a:normAutofit fontScale="90000"/>
          </a:bodyPr>
          <a:lstStyle/>
          <a:p>
            <a:r>
              <a:rPr lang="da-DK">
                <a:solidFill>
                  <a:schemeClr val="accent4"/>
                </a:solidFill>
              </a:rPr>
              <a:t>Northwind databasen – Eksempel på løsning af spørgsmål (fra video)</a:t>
            </a:r>
            <a:br>
              <a:rPr lang="da-DK">
                <a:solidFill>
                  <a:schemeClr val="accent4"/>
                </a:solidFill>
              </a:rPr>
            </a:br>
            <a:endParaRPr lang="da-DK">
              <a:solidFill>
                <a:schemeClr val="accent4"/>
              </a:solidFill>
            </a:endParaRPr>
          </a:p>
        </p:txBody>
      </p:sp>
      <p:sp>
        <p:nvSpPr>
          <p:cNvPr id="6" name="Tekstfelt 5">
            <a:extLst>
              <a:ext uri="{FF2B5EF4-FFF2-40B4-BE49-F238E27FC236}">
                <a16:creationId xmlns:a16="http://schemas.microsoft.com/office/drawing/2014/main" id="{617D9E1F-9E7C-F8F7-201D-7F50F7821677}"/>
              </a:ext>
            </a:extLst>
          </p:cNvPr>
          <p:cNvSpPr txBox="1"/>
          <p:nvPr/>
        </p:nvSpPr>
        <p:spPr>
          <a:xfrm>
            <a:off x="370704" y="1695792"/>
            <a:ext cx="2980303" cy="830997"/>
          </a:xfrm>
          <a:prstGeom prst="rect">
            <a:avLst/>
          </a:prstGeom>
          <a:noFill/>
        </p:spPr>
        <p:txBody>
          <a:bodyPr wrap="none" rtlCol="0">
            <a:spAutoFit/>
          </a:bodyPr>
          <a:lstStyle/>
          <a:p>
            <a:r>
              <a:rPr lang="da-DK" sz="2400" b="1"/>
              <a:t>Hvilke medarbejdere </a:t>
            </a:r>
          </a:p>
          <a:p>
            <a:r>
              <a:rPr lang="da-DK" sz="2400" b="1"/>
              <a:t>hjalp med handlerne?</a:t>
            </a:r>
          </a:p>
        </p:txBody>
      </p:sp>
      <p:sp>
        <p:nvSpPr>
          <p:cNvPr id="3" name="Tekstfelt 2">
            <a:extLst>
              <a:ext uri="{FF2B5EF4-FFF2-40B4-BE49-F238E27FC236}">
                <a16:creationId xmlns:a16="http://schemas.microsoft.com/office/drawing/2014/main" id="{9C70F0C4-13A5-693D-E660-93F48A4EC653}"/>
              </a:ext>
            </a:extLst>
          </p:cNvPr>
          <p:cNvSpPr txBox="1"/>
          <p:nvPr/>
        </p:nvSpPr>
        <p:spPr>
          <a:xfrm>
            <a:off x="370704" y="2483587"/>
            <a:ext cx="5808715" cy="1323439"/>
          </a:xfrm>
          <a:prstGeom prst="rect">
            <a:avLst/>
          </a:prstGeom>
          <a:noFill/>
        </p:spPr>
        <p:txBody>
          <a:bodyPr wrap="square" rtlCol="0">
            <a:spAutoFit/>
          </a:bodyPr>
          <a:lstStyle/>
          <a:p>
            <a:r>
              <a:rPr lang="da-DK" sz="1600" b="1"/>
              <a:t>select</a:t>
            </a:r>
            <a:r>
              <a:rPr lang="da-DK" sz="1600"/>
              <a:t> companyname, orderdate, shipcountry, firstname, lastname</a:t>
            </a:r>
          </a:p>
          <a:p>
            <a:r>
              <a:rPr lang="da-DK" sz="1600" b="1"/>
              <a:t>from</a:t>
            </a:r>
            <a:r>
              <a:rPr lang="da-DK" sz="1600"/>
              <a:t> orders</a:t>
            </a:r>
          </a:p>
          <a:p>
            <a:r>
              <a:rPr lang="da-DK" sz="1600" b="1"/>
              <a:t>join</a:t>
            </a:r>
            <a:r>
              <a:rPr lang="da-DK" sz="1600"/>
              <a:t> customers on orders.customerid=customers.customerid</a:t>
            </a:r>
          </a:p>
          <a:p>
            <a:r>
              <a:rPr lang="da-DK" sz="1600" b="1"/>
              <a:t>join</a:t>
            </a:r>
            <a:r>
              <a:rPr lang="da-DK" sz="1600"/>
              <a:t> employees on orders.employeeid=employees.employeeid</a:t>
            </a:r>
          </a:p>
          <a:p>
            <a:r>
              <a:rPr lang="da-DK" sz="1600" b="1"/>
              <a:t>order</a:t>
            </a:r>
            <a:r>
              <a:rPr lang="da-DK" sz="1600"/>
              <a:t> by 2;</a:t>
            </a:r>
          </a:p>
        </p:txBody>
      </p:sp>
    </p:spTree>
    <p:extLst>
      <p:ext uri="{BB962C8B-B14F-4D97-AF65-F5344CB8AC3E}">
        <p14:creationId xmlns:p14="http://schemas.microsoft.com/office/powerpoint/2010/main" val="98061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505587" y="328056"/>
            <a:ext cx="7538661" cy="1092972"/>
          </a:xfrm>
        </p:spPr>
        <p:txBody>
          <a:bodyPr>
            <a:normAutofit fontScale="90000"/>
          </a:bodyPr>
          <a:lstStyle/>
          <a:p>
            <a:r>
              <a:rPr lang="da-DK">
                <a:solidFill>
                  <a:schemeClr val="accent4"/>
                </a:solidFill>
              </a:rPr>
              <a:t>Northwind databasen - øvelser</a:t>
            </a:r>
            <a:br>
              <a:rPr lang="da-DK">
                <a:solidFill>
                  <a:schemeClr val="accent4"/>
                </a:solidFill>
              </a:rPr>
            </a:br>
            <a:endParaRPr lang="da-DK">
              <a:solidFill>
                <a:schemeClr val="accent4"/>
              </a:solidFill>
            </a:endParaRPr>
          </a:p>
        </p:txBody>
      </p:sp>
      <p:sp>
        <p:nvSpPr>
          <p:cNvPr id="4" name="Tekstfelt 3">
            <a:extLst>
              <a:ext uri="{FF2B5EF4-FFF2-40B4-BE49-F238E27FC236}">
                <a16:creationId xmlns:a16="http://schemas.microsoft.com/office/drawing/2014/main" id="{077F5197-207F-7D7A-186A-98AFBFAD7BF5}"/>
              </a:ext>
            </a:extLst>
          </p:cNvPr>
          <p:cNvSpPr txBox="1"/>
          <p:nvPr/>
        </p:nvSpPr>
        <p:spPr>
          <a:xfrm>
            <a:off x="390171" y="874542"/>
            <a:ext cx="8765541" cy="5678478"/>
          </a:xfrm>
          <a:prstGeom prst="rect">
            <a:avLst/>
          </a:prstGeom>
          <a:noFill/>
        </p:spPr>
        <p:txBody>
          <a:bodyPr wrap="none" rtlCol="0">
            <a:spAutoFit/>
          </a:bodyPr>
          <a:lstStyle/>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1.	Show all data for the first 10 rows in the table products.</a:t>
            </a:r>
          </a:p>
          <a:p>
            <a:pPr algn="just">
              <a:tabLst>
                <a:tab pos="342900" algn="l"/>
              </a:tabLst>
            </a:pPr>
            <a:endParaRPr lang="en-US"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2.	Show only productid, productname and unitinstock for the first 10 rows in the table products.</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Courier New" panose="02070309020205020404" pitchFamily="49"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3.	Show all data for the first 10 rows in the table products sorted by decreasing unitsinstock.</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solidFill>
                  <a:srgbClr val="0000FF"/>
                </a:solidFill>
                <a:effectLst/>
                <a:latin typeface="Courier New" panose="02070309020205020404" pitchFamily="49"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4.	Show all data for the first 10 rows in the table products where unitprice is less than 10.</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5.	Show all data for the first 10 rows in the table products where unitsinstock is between 0 and 10.</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6.	Show all data for the first 10 rows in the table products where productname is geitost.</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solidFill>
                  <a:srgbClr val="FF0000"/>
                </a:solidFill>
                <a:effectLst/>
                <a:latin typeface="Courier New" panose="02070309020205020404" pitchFamily="49"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7.	Show only productname, productid and discontinued for the first 10 rows in the table products where supplierid is 7 or 9.</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10.	Show all data for the first 10 rows in the table products where productname contains ost.</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15.	Show the number of rows in the table products.</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16.	Show the number of rows in the table products with a column name ”Number of products”.</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17.	Show the average of unitprice with 3 decimals in the table products with a column name ”Average price”.</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18.	Show all different country in the table suppliers.</a:t>
            </a:r>
            <a:endParaRPr lang="da-DK" sz="1100">
              <a:effectLst/>
              <a:latin typeface="Times New Roman" panose="02020603050405020304" pitchFamily="18" charset="0"/>
              <a:ea typeface="Times New Roman" panose="02020603050405020304" pitchFamily="18" charset="0"/>
            </a:endParaRPr>
          </a:p>
          <a:p>
            <a:pPr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20.	Show the first 10 productname and companyname (for the tables products and suppliers where supplierid is equal in the two tables).</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21.	Show the first 10 productname and companyname as an inner join (of the tables products and suppliers where supplierid is equal in the two tables).</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22.	Show the three most selling employees measured in quantity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 </a:t>
            </a:r>
            <a:endParaRPr lang="da-DK" sz="1100">
              <a:effectLst/>
              <a:latin typeface="Times New Roman" panose="02020603050405020304" pitchFamily="18" charset="0"/>
              <a:ea typeface="Times New Roman" panose="02020603050405020304" pitchFamily="18" charset="0"/>
            </a:endParaRPr>
          </a:p>
          <a:p>
            <a:pPr marL="342900" indent="-342900" algn="just">
              <a:tabLst>
                <a:tab pos="342900" algn="l"/>
              </a:tabLst>
            </a:pPr>
            <a:r>
              <a:rPr lang="en-US" sz="1100">
                <a:effectLst/>
                <a:latin typeface="Times New Roman" panose="02020603050405020304" pitchFamily="18" charset="0"/>
                <a:ea typeface="Times New Roman" panose="02020603050405020304" pitchFamily="18" charset="0"/>
              </a:rPr>
              <a:t>23. 	Are there companies that haven’t placed any orders?</a:t>
            </a:r>
            <a:endParaRPr lang="da-DK" sz="1100">
              <a:effectLst/>
              <a:latin typeface="Times New Roman" panose="02020603050405020304" pitchFamily="18" charset="0"/>
              <a:ea typeface="Times New Roman" panose="02020603050405020304" pitchFamily="18" charset="0"/>
            </a:endParaRPr>
          </a:p>
          <a:p>
            <a:endParaRPr lang="da-DK" sz="1100"/>
          </a:p>
        </p:txBody>
      </p:sp>
    </p:spTree>
    <p:extLst>
      <p:ext uri="{BB962C8B-B14F-4D97-AF65-F5344CB8AC3E}">
        <p14:creationId xmlns:p14="http://schemas.microsoft.com/office/powerpoint/2010/main" val="46567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505588" y="328056"/>
            <a:ext cx="5257800" cy="1092972"/>
          </a:xfrm>
        </p:spPr>
        <p:txBody>
          <a:bodyPr>
            <a:normAutofit fontScale="90000"/>
          </a:bodyPr>
          <a:lstStyle/>
          <a:p>
            <a:r>
              <a:rPr lang="da-DK">
                <a:solidFill>
                  <a:schemeClr val="accent4"/>
                </a:solidFill>
              </a:rPr>
              <a:t>Northwind databasen</a:t>
            </a:r>
            <a:br>
              <a:rPr lang="da-DK">
                <a:solidFill>
                  <a:schemeClr val="accent4"/>
                </a:solidFill>
              </a:rPr>
            </a:br>
            <a:endParaRPr lang="da-DK">
              <a:solidFill>
                <a:schemeClr val="accent4"/>
              </a:solidFill>
            </a:endParaRPr>
          </a:p>
        </p:txBody>
      </p:sp>
      <p:sp>
        <p:nvSpPr>
          <p:cNvPr id="6" name="Tekstfelt 5">
            <a:extLst>
              <a:ext uri="{FF2B5EF4-FFF2-40B4-BE49-F238E27FC236}">
                <a16:creationId xmlns:a16="http://schemas.microsoft.com/office/drawing/2014/main" id="{617D9E1F-9E7C-F8F7-201D-7F50F7821677}"/>
              </a:ext>
            </a:extLst>
          </p:cNvPr>
          <p:cNvSpPr txBox="1"/>
          <p:nvPr/>
        </p:nvSpPr>
        <p:spPr>
          <a:xfrm>
            <a:off x="505588" y="1102707"/>
            <a:ext cx="5905624" cy="923330"/>
          </a:xfrm>
          <a:prstGeom prst="rect">
            <a:avLst/>
          </a:prstGeom>
          <a:noFill/>
        </p:spPr>
        <p:txBody>
          <a:bodyPr wrap="square" rtlCol="0">
            <a:spAutoFit/>
          </a:bodyPr>
          <a:lstStyle/>
          <a:p>
            <a:r>
              <a:rPr lang="da-DK"/>
              <a:t>Skriv SQL til følgende spørgsmål (hvor resultatet ses til højre): </a:t>
            </a:r>
          </a:p>
          <a:p>
            <a:r>
              <a:rPr lang="da-DK"/>
              <a:t>Hvilke tre kunder placerede flest ordrer?</a:t>
            </a:r>
          </a:p>
          <a:p>
            <a:endParaRPr lang="da-DK"/>
          </a:p>
        </p:txBody>
      </p:sp>
      <p:pic>
        <p:nvPicPr>
          <p:cNvPr id="4" name="Billede 3" descr="Et billede, der indeholder tekst, skærmbillede, Font/skrifttype, nummer/tal&#10;&#10;Automatisk genereret beskrivelse">
            <a:extLst>
              <a:ext uri="{FF2B5EF4-FFF2-40B4-BE49-F238E27FC236}">
                <a16:creationId xmlns:a16="http://schemas.microsoft.com/office/drawing/2014/main" id="{6F9B8A25-C21A-A279-7A6C-6A7E00FA89D1}"/>
              </a:ext>
            </a:extLst>
          </p:cNvPr>
          <p:cNvPicPr>
            <a:picLocks noChangeAspect="1"/>
          </p:cNvPicPr>
          <p:nvPr/>
        </p:nvPicPr>
        <p:blipFill>
          <a:blip r:embed="rId2"/>
          <a:stretch>
            <a:fillRect/>
          </a:stretch>
        </p:blipFill>
        <p:spPr>
          <a:xfrm>
            <a:off x="7205180" y="512607"/>
            <a:ext cx="3979487" cy="2346600"/>
          </a:xfrm>
          <a:prstGeom prst="rect">
            <a:avLst/>
          </a:prstGeom>
        </p:spPr>
      </p:pic>
      <p:pic>
        <p:nvPicPr>
          <p:cNvPr id="12" name="Billede 11" descr="Et billede, der indeholder tekst, skærmbillede, Font/skrifttype, nummer/tal&#10;&#10;Automatisk genereret beskrivelse">
            <a:extLst>
              <a:ext uri="{FF2B5EF4-FFF2-40B4-BE49-F238E27FC236}">
                <a16:creationId xmlns:a16="http://schemas.microsoft.com/office/drawing/2014/main" id="{7FCD74CA-C0F0-A261-5DD4-B8A610AACBC8}"/>
              </a:ext>
            </a:extLst>
          </p:cNvPr>
          <p:cNvPicPr>
            <a:picLocks noChangeAspect="1"/>
          </p:cNvPicPr>
          <p:nvPr/>
        </p:nvPicPr>
        <p:blipFill>
          <a:blip r:embed="rId3"/>
          <a:stretch>
            <a:fillRect/>
          </a:stretch>
        </p:blipFill>
        <p:spPr>
          <a:xfrm>
            <a:off x="6988307" y="3534032"/>
            <a:ext cx="4474300" cy="2414545"/>
          </a:xfrm>
          <a:prstGeom prst="rect">
            <a:avLst/>
          </a:prstGeom>
        </p:spPr>
      </p:pic>
    </p:spTree>
    <p:extLst>
      <p:ext uri="{BB962C8B-B14F-4D97-AF65-F5344CB8AC3E}">
        <p14:creationId xmlns:p14="http://schemas.microsoft.com/office/powerpoint/2010/main" val="2306415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505588" y="328056"/>
            <a:ext cx="5257800" cy="1092972"/>
          </a:xfrm>
        </p:spPr>
        <p:txBody>
          <a:bodyPr>
            <a:normAutofit fontScale="90000"/>
          </a:bodyPr>
          <a:lstStyle/>
          <a:p>
            <a:r>
              <a:rPr lang="da-DK">
                <a:solidFill>
                  <a:schemeClr val="accent4"/>
                </a:solidFill>
              </a:rPr>
              <a:t>Northwind databasen</a:t>
            </a:r>
            <a:br>
              <a:rPr lang="da-DK">
                <a:solidFill>
                  <a:schemeClr val="accent4"/>
                </a:solidFill>
              </a:rPr>
            </a:br>
            <a:endParaRPr lang="da-DK">
              <a:solidFill>
                <a:schemeClr val="accent4"/>
              </a:solidFill>
            </a:endParaRPr>
          </a:p>
        </p:txBody>
      </p:sp>
      <p:sp>
        <p:nvSpPr>
          <p:cNvPr id="6" name="Tekstfelt 5">
            <a:extLst>
              <a:ext uri="{FF2B5EF4-FFF2-40B4-BE49-F238E27FC236}">
                <a16:creationId xmlns:a16="http://schemas.microsoft.com/office/drawing/2014/main" id="{617D9E1F-9E7C-F8F7-201D-7F50F7821677}"/>
              </a:ext>
            </a:extLst>
          </p:cNvPr>
          <p:cNvSpPr txBox="1"/>
          <p:nvPr/>
        </p:nvSpPr>
        <p:spPr>
          <a:xfrm>
            <a:off x="505588" y="1421028"/>
            <a:ext cx="5980996" cy="923330"/>
          </a:xfrm>
          <a:prstGeom prst="rect">
            <a:avLst/>
          </a:prstGeom>
          <a:noFill/>
        </p:spPr>
        <p:txBody>
          <a:bodyPr wrap="none" rtlCol="0">
            <a:spAutoFit/>
          </a:bodyPr>
          <a:lstStyle/>
          <a:p>
            <a:r>
              <a:rPr lang="da-DK"/>
              <a:t>Skriv SQL til følgende spørgsmål (hvor resultatet ses til højre): </a:t>
            </a:r>
          </a:p>
          <a:p>
            <a:r>
              <a:rPr lang="da-DK"/>
              <a:t>Hvilke kunder placerede ingen ordre?</a:t>
            </a:r>
          </a:p>
          <a:p>
            <a:endParaRPr lang="da-DK"/>
          </a:p>
        </p:txBody>
      </p:sp>
      <p:pic>
        <p:nvPicPr>
          <p:cNvPr id="4" name="Billede 3" descr="Et billede, der indeholder tekst, skærmbillede, Font/skrifttype, nummer/tal&#10;&#10;Automatisk genereret beskrivelse">
            <a:extLst>
              <a:ext uri="{FF2B5EF4-FFF2-40B4-BE49-F238E27FC236}">
                <a16:creationId xmlns:a16="http://schemas.microsoft.com/office/drawing/2014/main" id="{0102BA07-BC6A-7B5A-161C-1C962F271547}"/>
              </a:ext>
            </a:extLst>
          </p:cNvPr>
          <p:cNvPicPr>
            <a:picLocks noChangeAspect="1"/>
          </p:cNvPicPr>
          <p:nvPr/>
        </p:nvPicPr>
        <p:blipFill>
          <a:blip r:embed="rId2"/>
          <a:stretch>
            <a:fillRect/>
          </a:stretch>
        </p:blipFill>
        <p:spPr>
          <a:xfrm>
            <a:off x="6669912" y="1195008"/>
            <a:ext cx="5016500" cy="2298700"/>
          </a:xfrm>
          <a:prstGeom prst="rect">
            <a:avLst/>
          </a:prstGeom>
        </p:spPr>
      </p:pic>
    </p:spTree>
    <p:extLst>
      <p:ext uri="{BB962C8B-B14F-4D97-AF65-F5344CB8AC3E}">
        <p14:creationId xmlns:p14="http://schemas.microsoft.com/office/powerpoint/2010/main" val="957091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p:txBody>
          <a:bodyPr/>
          <a:lstStyle/>
          <a:p>
            <a:r>
              <a:rPr lang="da-DK">
                <a:solidFill>
                  <a:schemeClr val="accent4"/>
                </a:solidFill>
              </a:rPr>
              <a:t>MySQL Design case – From invoice to schema</a:t>
            </a:r>
          </a:p>
        </p:txBody>
      </p:sp>
      <p:pic>
        <p:nvPicPr>
          <p:cNvPr id="5" name="Billede 4" descr="Et billede, der indeholder tekst, skærmbillede, nummer/tal, Font/skrifttype&#10;&#10;Automatisk genereret beskrivelse">
            <a:extLst>
              <a:ext uri="{FF2B5EF4-FFF2-40B4-BE49-F238E27FC236}">
                <a16:creationId xmlns:a16="http://schemas.microsoft.com/office/drawing/2014/main" id="{7FC3AE31-50F5-54EA-1BFA-90DA027B1D96}"/>
              </a:ext>
            </a:extLst>
          </p:cNvPr>
          <p:cNvPicPr>
            <a:picLocks noChangeAspect="1"/>
          </p:cNvPicPr>
          <p:nvPr/>
        </p:nvPicPr>
        <p:blipFill>
          <a:blip r:embed="rId2"/>
          <a:stretch>
            <a:fillRect/>
          </a:stretch>
        </p:blipFill>
        <p:spPr>
          <a:xfrm>
            <a:off x="624188" y="1479550"/>
            <a:ext cx="6692900" cy="4813300"/>
          </a:xfrm>
          <a:prstGeom prst="rect">
            <a:avLst/>
          </a:prstGeom>
        </p:spPr>
      </p:pic>
    </p:spTree>
    <p:extLst>
      <p:ext uri="{BB962C8B-B14F-4D97-AF65-F5344CB8AC3E}">
        <p14:creationId xmlns:p14="http://schemas.microsoft.com/office/powerpoint/2010/main" val="163750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505588" y="328056"/>
            <a:ext cx="5257800" cy="1092972"/>
          </a:xfrm>
        </p:spPr>
        <p:txBody>
          <a:bodyPr>
            <a:normAutofit fontScale="90000"/>
          </a:bodyPr>
          <a:lstStyle/>
          <a:p>
            <a:r>
              <a:rPr lang="da-DK">
                <a:solidFill>
                  <a:schemeClr val="accent4"/>
                </a:solidFill>
              </a:rPr>
              <a:t>Northwind databasen</a:t>
            </a:r>
            <a:br>
              <a:rPr lang="da-DK">
                <a:solidFill>
                  <a:schemeClr val="accent4"/>
                </a:solidFill>
              </a:rPr>
            </a:br>
            <a:endParaRPr lang="da-DK">
              <a:solidFill>
                <a:schemeClr val="accent4"/>
              </a:solidFill>
            </a:endParaRPr>
          </a:p>
        </p:txBody>
      </p:sp>
      <p:sp>
        <p:nvSpPr>
          <p:cNvPr id="6" name="Tekstfelt 5">
            <a:extLst>
              <a:ext uri="{FF2B5EF4-FFF2-40B4-BE49-F238E27FC236}">
                <a16:creationId xmlns:a16="http://schemas.microsoft.com/office/drawing/2014/main" id="{617D9E1F-9E7C-F8F7-201D-7F50F7821677}"/>
              </a:ext>
            </a:extLst>
          </p:cNvPr>
          <p:cNvSpPr txBox="1"/>
          <p:nvPr/>
        </p:nvSpPr>
        <p:spPr>
          <a:xfrm>
            <a:off x="505588" y="1697739"/>
            <a:ext cx="5980996" cy="923330"/>
          </a:xfrm>
          <a:prstGeom prst="rect">
            <a:avLst/>
          </a:prstGeom>
          <a:noFill/>
        </p:spPr>
        <p:txBody>
          <a:bodyPr wrap="none" rtlCol="0">
            <a:spAutoFit/>
          </a:bodyPr>
          <a:lstStyle/>
          <a:p>
            <a:endParaRPr lang="da-DK"/>
          </a:p>
          <a:p>
            <a:r>
              <a:rPr lang="da-DK"/>
              <a:t>Skriv SQL til følgende spørgsmål (hvor resultatet ses til højre): </a:t>
            </a:r>
          </a:p>
          <a:p>
            <a:r>
              <a:rPr lang="da-DK"/>
              <a:t>Hvilke medarbejdere hjalp ”Ernst Handel”?</a:t>
            </a:r>
          </a:p>
        </p:txBody>
      </p:sp>
      <p:pic>
        <p:nvPicPr>
          <p:cNvPr id="5" name="Billede 4" descr="Et billede, der indeholder tekst, skærmbillede, Font/skrifttype, nummer/tal&#10;&#10;Automatisk genereret beskrivelse">
            <a:extLst>
              <a:ext uri="{FF2B5EF4-FFF2-40B4-BE49-F238E27FC236}">
                <a16:creationId xmlns:a16="http://schemas.microsoft.com/office/drawing/2014/main" id="{A5B6DAEA-E462-80BE-E3E4-280D6ED72428}"/>
              </a:ext>
            </a:extLst>
          </p:cNvPr>
          <p:cNvPicPr>
            <a:picLocks noChangeAspect="1"/>
          </p:cNvPicPr>
          <p:nvPr/>
        </p:nvPicPr>
        <p:blipFill>
          <a:blip r:embed="rId2"/>
          <a:stretch>
            <a:fillRect/>
          </a:stretch>
        </p:blipFill>
        <p:spPr>
          <a:xfrm>
            <a:off x="7179277" y="1860377"/>
            <a:ext cx="2315519" cy="2441821"/>
          </a:xfrm>
          <a:prstGeom prst="rect">
            <a:avLst/>
          </a:prstGeom>
        </p:spPr>
      </p:pic>
    </p:spTree>
    <p:extLst>
      <p:ext uri="{BB962C8B-B14F-4D97-AF65-F5344CB8AC3E}">
        <p14:creationId xmlns:p14="http://schemas.microsoft.com/office/powerpoint/2010/main" val="3020581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2CB27A-9517-66D1-E223-A1DFF3FCE1E3}"/>
              </a:ext>
            </a:extLst>
          </p:cNvPr>
          <p:cNvSpPr>
            <a:spLocks noGrp="1"/>
          </p:cNvSpPr>
          <p:nvPr>
            <p:ph type="title"/>
          </p:nvPr>
        </p:nvSpPr>
        <p:spPr>
          <a:xfrm>
            <a:off x="505588" y="328056"/>
            <a:ext cx="5257800" cy="1092972"/>
          </a:xfrm>
        </p:spPr>
        <p:txBody>
          <a:bodyPr>
            <a:normAutofit fontScale="90000"/>
          </a:bodyPr>
          <a:lstStyle/>
          <a:p>
            <a:r>
              <a:rPr lang="da-DK">
                <a:solidFill>
                  <a:schemeClr val="accent4"/>
                </a:solidFill>
              </a:rPr>
              <a:t>Northwind databasen</a:t>
            </a:r>
            <a:br>
              <a:rPr lang="da-DK">
                <a:solidFill>
                  <a:schemeClr val="accent4"/>
                </a:solidFill>
              </a:rPr>
            </a:br>
            <a:endParaRPr lang="da-DK">
              <a:solidFill>
                <a:schemeClr val="accent4"/>
              </a:solidFill>
            </a:endParaRPr>
          </a:p>
        </p:txBody>
      </p:sp>
      <p:sp>
        <p:nvSpPr>
          <p:cNvPr id="6" name="Tekstfelt 5">
            <a:extLst>
              <a:ext uri="{FF2B5EF4-FFF2-40B4-BE49-F238E27FC236}">
                <a16:creationId xmlns:a16="http://schemas.microsoft.com/office/drawing/2014/main" id="{617D9E1F-9E7C-F8F7-201D-7F50F7821677}"/>
              </a:ext>
            </a:extLst>
          </p:cNvPr>
          <p:cNvSpPr txBox="1"/>
          <p:nvPr/>
        </p:nvSpPr>
        <p:spPr>
          <a:xfrm>
            <a:off x="505588" y="1421028"/>
            <a:ext cx="5980996" cy="1200329"/>
          </a:xfrm>
          <a:prstGeom prst="rect">
            <a:avLst/>
          </a:prstGeom>
          <a:noFill/>
        </p:spPr>
        <p:txBody>
          <a:bodyPr wrap="none" rtlCol="0">
            <a:spAutoFit/>
          </a:bodyPr>
          <a:lstStyle/>
          <a:p>
            <a:r>
              <a:rPr lang="da-DK"/>
              <a:t>Skriv SQL til følgende spørgsmål (hvor resultatet ses til højre): </a:t>
            </a:r>
          </a:p>
          <a:p>
            <a:r>
              <a:rPr lang="da-DK"/>
              <a:t>Hvilke tre  produkter solgte mest </a:t>
            </a:r>
          </a:p>
          <a:p>
            <a:pPr marL="285750" indent="-285750">
              <a:buFont typeface="Arial" panose="020B0604020202020204" pitchFamily="34" charset="0"/>
              <a:buChar char="•"/>
            </a:pPr>
            <a:r>
              <a:rPr lang="da-DK"/>
              <a:t>mængde</a:t>
            </a:r>
          </a:p>
          <a:p>
            <a:pPr marL="285750" indent="-285750">
              <a:buFont typeface="Arial" panose="020B0604020202020204" pitchFamily="34" charset="0"/>
              <a:buChar char="•"/>
            </a:pPr>
            <a:r>
              <a:rPr lang="da-DK"/>
              <a:t>kroner</a:t>
            </a:r>
          </a:p>
        </p:txBody>
      </p:sp>
      <p:pic>
        <p:nvPicPr>
          <p:cNvPr id="8" name="Billede 7" descr="Et billede, der indeholder tekst, skærmbillede, Font/skrifttype, nummer/tal&#10;&#10;Automatisk genereret beskrivelse">
            <a:extLst>
              <a:ext uri="{FF2B5EF4-FFF2-40B4-BE49-F238E27FC236}">
                <a16:creationId xmlns:a16="http://schemas.microsoft.com/office/drawing/2014/main" id="{A8734FBF-360C-A6ED-CEA9-DA140245295D}"/>
              </a:ext>
            </a:extLst>
          </p:cNvPr>
          <p:cNvPicPr>
            <a:picLocks noChangeAspect="1"/>
          </p:cNvPicPr>
          <p:nvPr/>
        </p:nvPicPr>
        <p:blipFill>
          <a:blip r:embed="rId2"/>
          <a:stretch>
            <a:fillRect/>
          </a:stretch>
        </p:blipFill>
        <p:spPr>
          <a:xfrm>
            <a:off x="6631812" y="964618"/>
            <a:ext cx="5054600" cy="3479800"/>
          </a:xfrm>
          <a:prstGeom prst="rect">
            <a:avLst/>
          </a:prstGeom>
        </p:spPr>
      </p:pic>
    </p:spTree>
    <p:extLst>
      <p:ext uri="{BB962C8B-B14F-4D97-AF65-F5344CB8AC3E}">
        <p14:creationId xmlns:p14="http://schemas.microsoft.com/office/powerpoint/2010/main" val="3563360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4AC966-088C-3C48-9D0C-3A17D99E3C6C}"/>
              </a:ext>
            </a:extLst>
          </p:cNvPr>
          <p:cNvSpPr>
            <a:spLocks noGrp="1"/>
          </p:cNvSpPr>
          <p:nvPr>
            <p:ph type="title"/>
          </p:nvPr>
        </p:nvSpPr>
        <p:spPr/>
        <p:txBody>
          <a:bodyPr/>
          <a:lstStyle/>
          <a:p>
            <a:r>
              <a:rPr lang="da-DK">
                <a:solidFill>
                  <a:schemeClr val="accent2"/>
                </a:solidFill>
              </a:rPr>
              <a:t>MySQL from R</a:t>
            </a:r>
          </a:p>
        </p:txBody>
      </p:sp>
      <p:sp>
        <p:nvSpPr>
          <p:cNvPr id="3" name="Pladsholder til indhold 2">
            <a:extLst>
              <a:ext uri="{FF2B5EF4-FFF2-40B4-BE49-F238E27FC236}">
                <a16:creationId xmlns:a16="http://schemas.microsoft.com/office/drawing/2014/main" id="{A410665C-FC66-3241-8725-EB58F22E6945}"/>
              </a:ext>
            </a:extLst>
          </p:cNvPr>
          <p:cNvSpPr>
            <a:spLocks noGrp="1"/>
          </p:cNvSpPr>
          <p:nvPr>
            <p:ph idx="1"/>
          </p:nvPr>
        </p:nvSpPr>
        <p:spPr>
          <a:xfrm>
            <a:off x="838200" y="1321904"/>
            <a:ext cx="10515600" cy="4855059"/>
          </a:xfrm>
        </p:spPr>
        <p:txBody>
          <a:bodyPr>
            <a:normAutofit lnSpcReduction="10000"/>
          </a:bodyPr>
          <a:lstStyle/>
          <a:p>
            <a:r>
              <a:rPr lang="da-DK"/>
              <a:t>Connecting and disconnecting</a:t>
            </a:r>
          </a:p>
          <a:p>
            <a:pPr lvl="1"/>
            <a:r>
              <a:rPr lang="da-DK"/>
              <a:t>Connecting to and disconnecting from databases</a:t>
            </a:r>
          </a:p>
          <a:p>
            <a:pPr lvl="2"/>
            <a:r>
              <a:rPr lang="da-DK" u="sng">
                <a:solidFill>
                  <a:schemeClr val="accent1">
                    <a:lumMod val="75000"/>
                  </a:schemeClr>
                </a:solidFill>
              </a:rPr>
              <a:t>dbConnect</a:t>
            </a:r>
            <a:r>
              <a:rPr lang="da-DK"/>
              <a:t>(MariaDB(), ..) </a:t>
            </a:r>
          </a:p>
          <a:p>
            <a:r>
              <a:rPr lang="da-DK"/>
              <a:t>Tables</a:t>
            </a:r>
          </a:p>
          <a:p>
            <a:pPr lvl="1"/>
            <a:r>
              <a:rPr lang="da-DK"/>
              <a:t>Reading and writing entire tables</a:t>
            </a:r>
          </a:p>
          <a:p>
            <a:pPr lvl="2"/>
            <a:r>
              <a:rPr lang="da-DK">
                <a:hlinkClick r:id="rId2"/>
              </a:rPr>
              <a:t>dbWriteTable</a:t>
            </a:r>
            <a:r>
              <a:rPr lang="da-DK">
                <a:effectLst/>
              </a:rPr>
              <a:t>(con, </a:t>
            </a:r>
            <a:r>
              <a:rPr lang="da-DK"/>
              <a:t>"mycarstable”,mycarsdf</a:t>
            </a:r>
            <a:r>
              <a:rPr lang="da-DK">
                <a:effectLst/>
              </a:rPr>
              <a:t>)</a:t>
            </a:r>
          </a:p>
          <a:p>
            <a:pPr lvl="2"/>
            <a:r>
              <a:rPr lang="da-DK"/>
              <a:t>mycardf &lt;-</a:t>
            </a:r>
            <a:r>
              <a:rPr lang="da-DK">
                <a:solidFill>
                  <a:srgbClr val="0563C1"/>
                </a:solidFill>
                <a:hlinkClick r:id="rId2">
                  <a:extLst>
                    <a:ext uri="{A12FA001-AC4F-418D-AE19-62706E023703}">
                      <ahyp:hlinkClr xmlns:ahyp="http://schemas.microsoft.com/office/drawing/2018/hyperlinkcolor" val="tx"/>
                    </a:ext>
                  </a:extLst>
                </a:hlinkClick>
              </a:rPr>
              <a:t>dbReadTable</a:t>
            </a:r>
            <a:r>
              <a:rPr lang="da-DK">
                <a:effectLst/>
              </a:rPr>
              <a:t>(con, </a:t>
            </a:r>
            <a:r>
              <a:rPr lang="da-DK"/>
              <a:t>"mycarstable”</a:t>
            </a:r>
            <a:r>
              <a:rPr lang="da-DK">
                <a:effectLst/>
              </a:rPr>
              <a:t>)</a:t>
            </a:r>
          </a:p>
          <a:p>
            <a:pPr marL="914400" lvl="2" indent="0">
              <a:buNone/>
            </a:pPr>
            <a:endParaRPr lang="da-DK">
              <a:effectLst/>
            </a:endParaRPr>
          </a:p>
          <a:p>
            <a:r>
              <a:rPr lang="da-DK"/>
              <a:t>Results</a:t>
            </a:r>
          </a:p>
          <a:p>
            <a:pPr lvl="1"/>
            <a:r>
              <a:rPr lang="da-DK"/>
              <a:t>More control for sending queries and executing statements</a:t>
            </a:r>
          </a:p>
          <a:p>
            <a:pPr lvl="2"/>
            <a:r>
              <a:rPr lang="da-DK">
                <a:hlinkClick r:id="rId3"/>
              </a:rPr>
              <a:t>dbGetQuery</a:t>
            </a:r>
            <a:r>
              <a:rPr lang="da-DK">
                <a:effectLst/>
              </a:rPr>
              <a:t>(con, </a:t>
            </a:r>
            <a:r>
              <a:rPr lang="da-DK"/>
              <a:t>"SELECT * FROM city limit 3"</a:t>
            </a:r>
            <a:r>
              <a:rPr lang="da-DK">
                <a:effectLst/>
              </a:rPr>
              <a:t>)</a:t>
            </a:r>
          </a:p>
          <a:p>
            <a:pPr lvl="2"/>
            <a:r>
              <a:rPr lang="da-DK">
                <a:effectLst/>
              </a:rPr>
              <a:t>req </a:t>
            </a:r>
            <a:r>
              <a:rPr lang="da-DK"/>
              <a:t>&lt;-</a:t>
            </a:r>
            <a:r>
              <a:rPr lang="da-DK" u="sng">
                <a:effectLst/>
              </a:rPr>
              <a:t> </a:t>
            </a:r>
            <a:r>
              <a:rPr lang="da-DK" u="sng">
                <a:solidFill>
                  <a:schemeClr val="accent1">
                    <a:lumMod val="75000"/>
                  </a:schemeClr>
                </a:solidFill>
                <a:effectLst/>
              </a:rPr>
              <a:t>dbSendQuery</a:t>
            </a:r>
            <a:r>
              <a:rPr lang="da-DK">
                <a:effectLst/>
              </a:rPr>
              <a:t>(con ,”INSERT INTO city (Name,Population) VALUES (‘Lviv’,123123)</a:t>
            </a:r>
            <a:r>
              <a:rPr lang="da-DK"/>
              <a:t>"</a:t>
            </a:r>
            <a:r>
              <a:rPr lang="da-DK">
                <a:effectLst/>
              </a:rPr>
              <a:t>)</a:t>
            </a:r>
          </a:p>
          <a:p>
            <a:pPr lvl="2"/>
            <a:r>
              <a:rPr lang="da-DK"/>
              <a:t>rows &lt;-</a:t>
            </a:r>
            <a:r>
              <a:rPr lang="da-DK">
                <a:hlinkClick r:id="rId3">
                  <a:extLst>
                    <a:ext uri="{A12FA001-AC4F-418D-AE19-62706E023703}">
                      <ahyp:hlinkClr xmlns:ahyp="http://schemas.microsoft.com/office/drawing/2018/hyperlinkcolor" val="tx"/>
                    </a:ext>
                  </a:extLst>
                </a:hlinkClick>
              </a:rPr>
              <a:t> </a:t>
            </a:r>
            <a:r>
              <a:rPr lang="da-DK">
                <a:solidFill>
                  <a:srgbClr val="0563C1"/>
                </a:solidFill>
                <a:hlinkClick r:id="rId3">
                  <a:extLst>
                    <a:ext uri="{A12FA001-AC4F-418D-AE19-62706E023703}">
                      <ahyp:hlinkClr xmlns:ahyp="http://schemas.microsoft.com/office/drawing/2018/hyperlinkcolor" val="tx"/>
                    </a:ext>
                  </a:extLst>
                </a:hlinkClick>
              </a:rPr>
              <a:t>dbExecute</a:t>
            </a:r>
            <a:r>
              <a:rPr lang="da-DK"/>
              <a:t> </a:t>
            </a:r>
            <a:r>
              <a:rPr lang="da-DK">
                <a:effectLst/>
              </a:rPr>
              <a:t>(con,”UPDATE city set Name = ‘Kurt’ WHERE id = 123”)</a:t>
            </a:r>
            <a:endParaRPr lang="da-DK"/>
          </a:p>
          <a:p>
            <a:pPr marL="0" indent="0">
              <a:buNone/>
            </a:pPr>
            <a:endParaRPr lang="da-DK"/>
          </a:p>
        </p:txBody>
      </p:sp>
    </p:spTree>
    <p:extLst>
      <p:ext uri="{BB962C8B-B14F-4D97-AF65-F5344CB8AC3E}">
        <p14:creationId xmlns:p14="http://schemas.microsoft.com/office/powerpoint/2010/main" val="415216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a:xfrm>
            <a:off x="838200" y="98852"/>
            <a:ext cx="10515600" cy="1325563"/>
          </a:xfrm>
        </p:spPr>
        <p:txBody>
          <a:bodyPr/>
          <a:lstStyle/>
          <a:p>
            <a:r>
              <a:rPr lang="da-DK">
                <a:solidFill>
                  <a:schemeClr val="accent4"/>
                </a:solidFill>
              </a:rPr>
              <a:t>MySQL Design - From invoice to schema -</a:t>
            </a:r>
            <a:br>
              <a:rPr lang="da-DK">
                <a:solidFill>
                  <a:schemeClr val="accent4"/>
                </a:solidFill>
              </a:rPr>
            </a:br>
            <a:r>
              <a:rPr lang="da-DK">
                <a:solidFill>
                  <a:schemeClr val="accent4"/>
                </a:solidFill>
              </a:rPr>
              <a:t>Identify datatypes</a:t>
            </a:r>
          </a:p>
        </p:txBody>
      </p:sp>
      <p:pic>
        <p:nvPicPr>
          <p:cNvPr id="2050" name="Picture 2" descr="MySQL Data Types">
            <a:extLst>
              <a:ext uri="{FF2B5EF4-FFF2-40B4-BE49-F238E27FC236}">
                <a16:creationId xmlns:a16="http://schemas.microsoft.com/office/drawing/2014/main" id="{FC7DD579-024F-867B-0205-4412A61378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53" b="7928"/>
          <a:stretch/>
        </p:blipFill>
        <p:spPr bwMode="auto">
          <a:xfrm>
            <a:off x="838200" y="1713746"/>
            <a:ext cx="8464826" cy="467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descr="Et billede, der indeholder tekst, skærmbillede, diagram, Font/skrifttype&#10;&#10;Automatisk genereret beskrivelse">
            <a:extLst>
              <a:ext uri="{FF2B5EF4-FFF2-40B4-BE49-F238E27FC236}">
                <a16:creationId xmlns:a16="http://schemas.microsoft.com/office/drawing/2014/main" id="{99FE157E-E5F7-76F1-5940-4CA291430EA1}"/>
              </a:ext>
            </a:extLst>
          </p:cNvPr>
          <p:cNvPicPr>
            <a:picLocks noChangeAspect="1"/>
          </p:cNvPicPr>
          <p:nvPr/>
        </p:nvPicPr>
        <p:blipFill>
          <a:blip r:embed="rId2"/>
          <a:stretch>
            <a:fillRect/>
          </a:stretch>
        </p:blipFill>
        <p:spPr>
          <a:xfrm>
            <a:off x="4718393" y="279271"/>
            <a:ext cx="6007272" cy="6578729"/>
          </a:xfrm>
          <a:prstGeom prst="rect">
            <a:avLst/>
          </a:prstGeom>
        </p:spPr>
      </p:pic>
      <p:sp>
        <p:nvSpPr>
          <p:cNvPr id="2" name="Titel 1">
            <a:extLst>
              <a:ext uri="{FF2B5EF4-FFF2-40B4-BE49-F238E27FC236}">
                <a16:creationId xmlns:a16="http://schemas.microsoft.com/office/drawing/2014/main" id="{2CCD61EA-8194-91C7-B394-B604DD0049C4}"/>
              </a:ext>
            </a:extLst>
          </p:cNvPr>
          <p:cNvSpPr>
            <a:spLocks noGrp="1"/>
          </p:cNvSpPr>
          <p:nvPr>
            <p:ph type="title"/>
          </p:nvPr>
        </p:nvSpPr>
        <p:spPr>
          <a:xfrm>
            <a:off x="371061" y="279271"/>
            <a:ext cx="5724939" cy="2447649"/>
          </a:xfrm>
        </p:spPr>
        <p:txBody>
          <a:bodyPr/>
          <a:lstStyle/>
          <a:p>
            <a:r>
              <a:rPr lang="da-DK">
                <a:solidFill>
                  <a:schemeClr val="accent4"/>
                </a:solidFill>
              </a:rPr>
              <a:t>MySQL Design - From invoice to schema – Final ER-diagram</a:t>
            </a:r>
          </a:p>
        </p:txBody>
      </p:sp>
    </p:spTree>
    <p:extLst>
      <p:ext uri="{BB962C8B-B14F-4D97-AF65-F5344CB8AC3E}">
        <p14:creationId xmlns:p14="http://schemas.microsoft.com/office/powerpoint/2010/main" val="327329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Pladsholder til dato 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2800">
                <a:solidFill>
                  <a:schemeClr val="tx1"/>
                </a:solidFill>
                <a:latin typeface="Calibri" pitchFamily="34" charset="0"/>
              </a:defRPr>
            </a:lvl1pPr>
            <a:lvl2pPr marL="742950" indent="-285750">
              <a:spcBef>
                <a:spcPct val="20000"/>
              </a:spcBef>
              <a:buFont typeface="Arial" charset="0"/>
              <a:buChar char="–"/>
              <a:defRPr sz="2400">
                <a:solidFill>
                  <a:schemeClr val="tx1"/>
                </a:solidFill>
                <a:latin typeface="Calibri" pitchFamily="34" charset="0"/>
              </a:defRPr>
            </a:lvl2pPr>
            <a:lvl3pPr marL="1143000" indent="-228600">
              <a:spcBef>
                <a:spcPct val="20000"/>
              </a:spcBef>
              <a:buFont typeface="Arial" charset="0"/>
              <a:buChar char="•"/>
              <a:defRPr sz="20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fld id="{B912B52E-0C94-4F6C-8BAE-2D84AFD33D77}" type="datetime1">
              <a:rPr lang="da-DK" altLang="da-DK" sz="1200">
                <a:solidFill>
                  <a:srgbClr val="898989"/>
                </a:solidFill>
                <a:latin typeface="Tahoma" pitchFamily="34" charset="0"/>
              </a:rPr>
              <a:t>07.11.2025</a:t>
            </a:fld>
            <a:endParaRPr lang="da-DK" altLang="da-DK" sz="1200">
              <a:solidFill>
                <a:srgbClr val="898989"/>
              </a:solidFill>
              <a:latin typeface="Tahoma" pitchFamily="34" charset="0"/>
            </a:endParaRPr>
          </a:p>
        </p:txBody>
      </p:sp>
      <p:sp>
        <p:nvSpPr>
          <p:cNvPr id="30723" name="Rectangle 2"/>
          <p:cNvSpPr>
            <a:spLocks noGrp="1" noChangeArrowheads="1"/>
          </p:cNvSpPr>
          <p:nvPr>
            <p:ph type="title" idx="4294967295"/>
          </p:nvPr>
        </p:nvSpPr>
        <p:spPr/>
        <p:txBody>
          <a:bodyPr>
            <a:normAutofit/>
          </a:bodyPr>
          <a:lstStyle/>
          <a:p>
            <a:pPr eaLnBrk="1" hangingPunct="1"/>
            <a:r>
              <a:rPr lang="en-GB" altLang="da-DK" b="1" dirty="0">
                <a:solidFill>
                  <a:schemeClr val="accent4"/>
                </a:solidFill>
                <a:latin typeface="Trebuchet MS" pitchFamily="34" charset="0"/>
              </a:rPr>
              <a:t>Database Management System (DBMS)</a:t>
            </a:r>
          </a:p>
        </p:txBody>
      </p:sp>
      <p:sp>
        <p:nvSpPr>
          <p:cNvPr id="30724" name="Rectangle 3"/>
          <p:cNvSpPr>
            <a:spLocks noGrp="1" noChangeArrowheads="1"/>
          </p:cNvSpPr>
          <p:nvPr>
            <p:ph type="body" idx="4294967295"/>
          </p:nvPr>
        </p:nvSpPr>
        <p:spPr>
          <a:xfrm>
            <a:off x="1981200" y="1783358"/>
            <a:ext cx="8229600" cy="4525963"/>
          </a:xfrm>
        </p:spPr>
        <p:txBody>
          <a:bodyPr>
            <a:normAutofit/>
          </a:bodyPr>
          <a:lstStyle/>
          <a:p>
            <a:pPr eaLnBrk="1" hangingPunct="1"/>
            <a:r>
              <a:rPr lang="da-DK" altLang="da-DK" dirty="0"/>
              <a:t>Et </a:t>
            </a:r>
            <a:r>
              <a:rPr lang="da-DK" altLang="da-DK" dirty="0">
                <a:latin typeface="Arial Rounded MT Bold" pitchFamily="34" charset="0"/>
              </a:rPr>
              <a:t>software system</a:t>
            </a:r>
            <a:r>
              <a:rPr lang="da-DK" altLang="da-DK" dirty="0"/>
              <a:t> som giver brugere mulighed for at definere, oprette og vedligeholde en database samt kontrolleret adgang til denne</a:t>
            </a:r>
            <a:r>
              <a:rPr lang="en-GB" altLang="da-DK" dirty="0"/>
              <a:t>.</a:t>
            </a:r>
          </a:p>
        </p:txBody>
      </p:sp>
      <p:pic>
        <p:nvPicPr>
          <p:cNvPr id="30725" name="Picture 6" descr="FIG01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3" y="3429001"/>
            <a:ext cx="610711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da-DK"/>
              <a:t>SQL dag 1</a:t>
            </a:r>
          </a:p>
        </p:txBody>
      </p:sp>
      <p:sp>
        <p:nvSpPr>
          <p:cNvPr id="3" name="Ellipse 2"/>
          <p:cNvSpPr/>
          <p:nvPr/>
        </p:nvSpPr>
        <p:spPr>
          <a:xfrm>
            <a:off x="5951984" y="3717726"/>
            <a:ext cx="2016224" cy="1872208"/>
          </a:xfrm>
          <a:prstGeom prst="ellipse">
            <a:avLst/>
          </a:prstGeom>
          <a:solidFill>
            <a:srgbClr val="FF0000">
              <a:alpha val="3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64913335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a:extLst>
              <a:ext uri="{FF2B5EF4-FFF2-40B4-BE49-F238E27FC236}">
                <a16:creationId xmlns:a16="http://schemas.microsoft.com/office/drawing/2014/main" id="{7B87EB5F-AB4B-49A4-AAA1-B803D3F90E91}"/>
              </a:ext>
            </a:extLst>
          </p:cNvPr>
          <p:cNvSpPr>
            <a:spLocks noGrp="1"/>
          </p:cNvSpPr>
          <p:nvPr>
            <p:ph type="title"/>
          </p:nvPr>
        </p:nvSpPr>
        <p:spPr/>
        <p:txBody>
          <a:bodyPr/>
          <a:lstStyle/>
          <a:p>
            <a:r>
              <a:rPr lang="da-DK" altLang="da-DK" b="1" dirty="0">
                <a:latin typeface="Trebuchet MS" pitchFamily="34" charset="0"/>
              </a:rPr>
              <a:t>Relationel Database</a:t>
            </a:r>
          </a:p>
        </p:txBody>
      </p:sp>
      <p:sp>
        <p:nvSpPr>
          <p:cNvPr id="7171" name="Pladsholder til indhold 2">
            <a:extLst>
              <a:ext uri="{FF2B5EF4-FFF2-40B4-BE49-F238E27FC236}">
                <a16:creationId xmlns:a16="http://schemas.microsoft.com/office/drawing/2014/main" id="{4F8A5C22-7A5A-447D-96FF-91AD97A42854}"/>
              </a:ext>
            </a:extLst>
          </p:cNvPr>
          <p:cNvSpPr>
            <a:spLocks noGrp="1"/>
          </p:cNvSpPr>
          <p:nvPr>
            <p:ph idx="1"/>
          </p:nvPr>
        </p:nvSpPr>
        <p:spPr/>
        <p:txBody>
          <a:bodyPr/>
          <a:lstStyle/>
          <a:p>
            <a:pPr marL="0" indent="0">
              <a:buNone/>
            </a:pPr>
            <a:r>
              <a:rPr lang="da-DK" sz="2000" dirty="0"/>
              <a:t>Den mest udbredte DBMS type.</a:t>
            </a:r>
          </a:p>
          <a:p>
            <a:endParaRPr lang="da-DK" altLang="da-DK" sz="2000" dirty="0"/>
          </a:p>
          <a:p>
            <a:r>
              <a:rPr lang="da-DK" altLang="da-DK" sz="2000" dirty="0"/>
              <a:t>En database har et navn</a:t>
            </a:r>
          </a:p>
          <a:p>
            <a:r>
              <a:rPr lang="da-DK" altLang="da-DK" sz="2000" dirty="0"/>
              <a:t>En database har en eller flere tabeller</a:t>
            </a:r>
          </a:p>
          <a:p>
            <a:r>
              <a:rPr lang="da-DK" altLang="da-DK" sz="2000" dirty="0"/>
              <a:t>Hver tabel har et navn</a:t>
            </a:r>
          </a:p>
          <a:p>
            <a:r>
              <a:rPr lang="da-DK" altLang="da-DK" sz="2000" dirty="0"/>
              <a:t>Hver tabel har en eller flere kolonner</a:t>
            </a:r>
          </a:p>
          <a:p>
            <a:r>
              <a:rPr lang="da-DK" altLang="da-DK" sz="2000" dirty="0"/>
              <a:t>Hver kolonne har navn og datatype</a:t>
            </a:r>
          </a:p>
        </p:txBody>
      </p:sp>
      <p:sp>
        <p:nvSpPr>
          <p:cNvPr id="7172" name="Pladsholder til dato 3">
            <a:extLst>
              <a:ext uri="{FF2B5EF4-FFF2-40B4-BE49-F238E27FC236}">
                <a16:creationId xmlns:a16="http://schemas.microsoft.com/office/drawing/2014/main" id="{D665443E-E258-4582-84D5-2DE6A3A06155}"/>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fld id="{A984205A-7974-49B1-B73A-57C19BCD84B0}" type="datetime1">
              <a:rPr lang="da-DK" altLang="da-DK" sz="1400"/>
              <a:pPr eaLnBrk="1" hangingPunct="1">
                <a:spcBef>
                  <a:spcPct val="0"/>
                </a:spcBef>
                <a:buFontTx/>
                <a:buNone/>
              </a:pPr>
              <a:t>07.11.2025</a:t>
            </a:fld>
            <a:endParaRPr lang="da-DK" altLang="da-DK" sz="1400"/>
          </a:p>
        </p:txBody>
      </p:sp>
      <p:sp>
        <p:nvSpPr>
          <p:cNvPr id="5" name="Pladsholder til sidefod 4">
            <a:extLst>
              <a:ext uri="{FF2B5EF4-FFF2-40B4-BE49-F238E27FC236}">
                <a16:creationId xmlns:a16="http://schemas.microsoft.com/office/drawing/2014/main" id="{50738CA5-77F0-4346-9F55-2580C8E1E5F8}"/>
              </a:ext>
            </a:extLst>
          </p:cNvPr>
          <p:cNvSpPr>
            <a:spLocks noGrp="1"/>
          </p:cNvSpPr>
          <p:nvPr>
            <p:ph type="ftr" sz="quarter" idx="11"/>
          </p:nvPr>
        </p:nvSpPr>
        <p:spPr/>
        <p:txBody>
          <a:bodyPr/>
          <a:lstStyle/>
          <a:p>
            <a:pPr>
              <a:defRPr/>
            </a:pPr>
            <a:r>
              <a:rPr lang="da-DK"/>
              <a:t>Database1</a:t>
            </a:r>
          </a:p>
        </p:txBody>
      </p:sp>
      <p:pic>
        <p:nvPicPr>
          <p:cNvPr id="7174" name="Picture 3">
            <a:extLst>
              <a:ext uri="{FF2B5EF4-FFF2-40B4-BE49-F238E27FC236}">
                <a16:creationId xmlns:a16="http://schemas.microsoft.com/office/drawing/2014/main" id="{C2B541B7-572E-4657-9FEB-B2A09E5FE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457" y="3612388"/>
            <a:ext cx="2232025" cy="2606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175" name="Tekstboks 5">
            <a:extLst>
              <a:ext uri="{FF2B5EF4-FFF2-40B4-BE49-F238E27FC236}">
                <a16:creationId xmlns:a16="http://schemas.microsoft.com/office/drawing/2014/main" id="{9F17909E-42F5-447C-BEBE-7E3E1F9E19CE}"/>
              </a:ext>
            </a:extLst>
          </p:cNvPr>
          <p:cNvSpPr txBox="1">
            <a:spLocks noChangeArrowheads="1"/>
          </p:cNvSpPr>
          <p:nvPr/>
        </p:nvSpPr>
        <p:spPr bwMode="auto">
          <a:xfrm>
            <a:off x="7323067" y="2655090"/>
            <a:ext cx="26646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1600" b="1" dirty="0">
                <a:latin typeface="Arial" panose="020B0604020202020204" pitchFamily="34" charset="0"/>
              </a:rPr>
              <a:t>Eksempel</a:t>
            </a:r>
            <a:r>
              <a:rPr lang="da-DK" altLang="da-DK" sz="1600" dirty="0">
                <a:latin typeface="Arial" panose="020B0604020202020204" pitchFamily="34" charset="0"/>
              </a:rPr>
              <a:t>:</a:t>
            </a:r>
          </a:p>
          <a:p>
            <a:pPr eaLnBrk="1" hangingPunct="1">
              <a:spcBef>
                <a:spcPct val="0"/>
              </a:spcBef>
              <a:buFontTx/>
              <a:buNone/>
            </a:pPr>
            <a:r>
              <a:rPr lang="da-DK" altLang="da-DK" sz="1600" dirty="0">
                <a:latin typeface="Arial" panose="020B0604020202020204" pitchFamily="34" charset="0"/>
              </a:rPr>
              <a:t>Database hedder </a:t>
            </a:r>
            <a:r>
              <a:rPr lang="da-DK" altLang="da-DK" sz="1600" b="1" dirty="0">
                <a:solidFill>
                  <a:srgbClr val="C00000"/>
                </a:solidFill>
                <a:latin typeface="Arial Black" panose="020B0A04020102020204" pitchFamily="34" charset="0"/>
              </a:rPr>
              <a:t>test</a:t>
            </a:r>
            <a:r>
              <a:rPr lang="da-DK" altLang="da-DK" sz="1600" dirty="0">
                <a:latin typeface="Arial" panose="020B0604020202020204" pitchFamily="34" charset="0"/>
              </a:rPr>
              <a:t> indeholder 9 tabeller</a:t>
            </a:r>
          </a:p>
        </p:txBody>
      </p:sp>
    </p:spTree>
    <p:extLst>
      <p:ext uri="{BB962C8B-B14F-4D97-AF65-F5344CB8AC3E}">
        <p14:creationId xmlns:p14="http://schemas.microsoft.com/office/powerpoint/2010/main" val="340560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dsholder til sidefod 4">
            <a:extLst>
              <a:ext uri="{FF2B5EF4-FFF2-40B4-BE49-F238E27FC236}">
                <a16:creationId xmlns:a16="http://schemas.microsoft.com/office/drawing/2014/main" id="{50738CA5-77F0-4346-9F55-2580C8E1E5F8}"/>
              </a:ext>
            </a:extLst>
          </p:cNvPr>
          <p:cNvSpPr>
            <a:spLocks noGrp="1"/>
          </p:cNvSpPr>
          <p:nvPr>
            <p:ph type="ftr" sz="quarter" idx="11"/>
          </p:nvPr>
        </p:nvSpPr>
        <p:spPr/>
        <p:txBody>
          <a:bodyPr/>
          <a:lstStyle/>
          <a:p>
            <a:pPr>
              <a:defRPr/>
            </a:pPr>
            <a:r>
              <a:rPr lang="da-DK"/>
              <a:t>Database1</a:t>
            </a:r>
          </a:p>
        </p:txBody>
      </p:sp>
      <p:sp>
        <p:nvSpPr>
          <p:cNvPr id="3" name="Tekstfelt 2">
            <a:extLst>
              <a:ext uri="{FF2B5EF4-FFF2-40B4-BE49-F238E27FC236}">
                <a16:creationId xmlns:a16="http://schemas.microsoft.com/office/drawing/2014/main" id="{13FAE7A5-7783-48C6-B90B-88F78B435E63}"/>
              </a:ext>
            </a:extLst>
          </p:cNvPr>
          <p:cNvSpPr txBox="1"/>
          <p:nvPr/>
        </p:nvSpPr>
        <p:spPr>
          <a:xfrm>
            <a:off x="852617" y="1382286"/>
            <a:ext cx="11009870" cy="4093428"/>
          </a:xfrm>
          <a:prstGeom prst="rect">
            <a:avLst/>
          </a:prstGeom>
          <a:noFill/>
        </p:spPr>
        <p:txBody>
          <a:bodyPr wrap="square">
            <a:spAutoFit/>
          </a:bodyPr>
          <a:lstStyle/>
          <a:p>
            <a:pPr marL="285750" indent="-285750">
              <a:buFont typeface="Arial" panose="020B0604020202020204" pitchFamily="34" charset="0"/>
              <a:buChar char="•"/>
            </a:pPr>
            <a:r>
              <a:rPr lang="da-DK" sz="2000">
                <a:effectLst/>
                <a:latin typeface="Times" pitchFamily="2" charset="0"/>
              </a:rPr>
              <a:t>A relational database consists of </a:t>
            </a:r>
            <a:r>
              <a:rPr lang="da-DK" sz="2000" b="1">
                <a:effectLst/>
                <a:latin typeface="Times" pitchFamily="2" charset="0"/>
              </a:rPr>
              <a:t>tables</a:t>
            </a:r>
            <a:r>
              <a:rPr lang="da-DK" sz="2000">
                <a:effectLst/>
                <a:latin typeface="Times" pitchFamily="2" charset="0"/>
              </a:rPr>
              <a:t>. Tables consist of </a:t>
            </a:r>
            <a:r>
              <a:rPr lang="da-DK" sz="2000" b="1">
                <a:effectLst/>
                <a:latin typeface="Times" pitchFamily="2" charset="0"/>
              </a:rPr>
              <a:t>rows</a:t>
            </a:r>
            <a:r>
              <a:rPr lang="da-DK" sz="2000">
                <a:effectLst/>
                <a:latin typeface="Times" pitchFamily="2" charset="0"/>
              </a:rPr>
              <a:t> and </a:t>
            </a:r>
            <a:r>
              <a:rPr lang="da-DK" sz="2000" b="1">
                <a:effectLst/>
                <a:latin typeface="Times" pitchFamily="2" charset="0"/>
              </a:rPr>
              <a:t>columns</a:t>
            </a:r>
            <a:r>
              <a:rPr lang="da-DK" sz="2000">
                <a:effectLst/>
                <a:latin typeface="Times" pitchFamily="2" charset="0"/>
              </a:rPr>
              <a:t>, which can also be referred to as records and fields.</a:t>
            </a:r>
          </a:p>
          <a:p>
            <a:pPr marL="285750" indent="-285750">
              <a:buFont typeface="Arial" panose="020B0604020202020204" pitchFamily="34" charset="0"/>
              <a:buChar char="•"/>
            </a:pPr>
            <a:r>
              <a:rPr lang="da-DK" sz="2000">
                <a:effectLst/>
                <a:latin typeface="Times" pitchFamily="2" charset="0"/>
              </a:rPr>
              <a:t>A table is typically modeled after a real-world entity, such as an invoice or a vendor.</a:t>
            </a:r>
          </a:p>
          <a:p>
            <a:pPr marL="285750" indent="-285750">
              <a:buFont typeface="Arial" panose="020B0604020202020204" pitchFamily="34" charset="0"/>
              <a:buChar char="•"/>
            </a:pPr>
            <a:r>
              <a:rPr lang="da-DK" sz="2000">
                <a:effectLst/>
                <a:latin typeface="Times" pitchFamily="2" charset="0"/>
              </a:rPr>
              <a:t>A column represents some </a:t>
            </a:r>
            <a:r>
              <a:rPr lang="da-DK" sz="2000" b="1">
                <a:effectLst/>
                <a:latin typeface="Times" pitchFamily="2" charset="0"/>
              </a:rPr>
              <a:t>attribute</a:t>
            </a:r>
            <a:r>
              <a:rPr lang="da-DK" sz="2000">
                <a:effectLst/>
                <a:latin typeface="Times" pitchFamily="2" charset="0"/>
              </a:rPr>
              <a:t> of the entity, such as the amount of an invoice or a vendor's address.</a:t>
            </a:r>
          </a:p>
          <a:p>
            <a:pPr marL="285750" indent="-285750">
              <a:buFont typeface="Arial" panose="020B0604020202020204" pitchFamily="34" charset="0"/>
              <a:buChar char="•"/>
            </a:pPr>
            <a:r>
              <a:rPr lang="da-DK" sz="2000">
                <a:effectLst/>
                <a:latin typeface="Times" pitchFamily="2" charset="0"/>
              </a:rPr>
              <a:t>A row contains a set of </a:t>
            </a:r>
            <a:r>
              <a:rPr lang="da-DK" sz="2000" b="1">
                <a:effectLst/>
                <a:latin typeface="Times" pitchFamily="2" charset="0"/>
              </a:rPr>
              <a:t>values</a:t>
            </a:r>
            <a:r>
              <a:rPr lang="da-DK" sz="2000">
                <a:effectLst/>
                <a:latin typeface="Times" pitchFamily="2" charset="0"/>
              </a:rPr>
              <a:t> for a </a:t>
            </a:r>
            <a:r>
              <a:rPr lang="da-DK" sz="2000" b="1">
                <a:effectLst/>
                <a:latin typeface="Times" pitchFamily="2" charset="0"/>
              </a:rPr>
              <a:t>single</a:t>
            </a:r>
            <a:r>
              <a:rPr lang="da-DK" sz="2000">
                <a:effectLst/>
                <a:latin typeface="Times" pitchFamily="2" charset="0"/>
              </a:rPr>
              <a:t> instance of the entity, such as one invoice or one vendor.</a:t>
            </a:r>
          </a:p>
          <a:p>
            <a:pPr marL="285750" indent="-285750">
              <a:buFont typeface="Arial" panose="020B0604020202020204" pitchFamily="34" charset="0"/>
              <a:buChar char="•"/>
            </a:pPr>
            <a:r>
              <a:rPr lang="da-DK" sz="2000">
                <a:effectLst/>
                <a:latin typeface="Times" pitchFamily="2" charset="0"/>
              </a:rPr>
              <a:t>The intersection of a row and a column is sometimes called a </a:t>
            </a:r>
            <a:r>
              <a:rPr lang="da-DK" sz="2000" b="1">
                <a:effectLst/>
                <a:latin typeface="Times" pitchFamily="2" charset="0"/>
              </a:rPr>
              <a:t>cell</a:t>
            </a:r>
            <a:r>
              <a:rPr lang="da-DK" sz="2000">
                <a:effectLst/>
                <a:latin typeface="Times" pitchFamily="2" charset="0"/>
              </a:rPr>
              <a:t>. A cell stores a </a:t>
            </a:r>
            <a:r>
              <a:rPr lang="da-DK" sz="2000" b="1">
                <a:effectLst/>
                <a:latin typeface="Times" pitchFamily="2" charset="0"/>
              </a:rPr>
              <a:t>single value</a:t>
            </a:r>
            <a:r>
              <a:rPr lang="da-DK" sz="2000">
                <a:effectLst/>
                <a:latin typeface="Times" pitchFamily="2" charset="0"/>
              </a:rPr>
              <a:t>.</a:t>
            </a:r>
          </a:p>
          <a:p>
            <a:pPr marL="285750" indent="-285750">
              <a:buFont typeface="Arial" panose="020B0604020202020204" pitchFamily="34" charset="0"/>
              <a:buChar char="•"/>
            </a:pPr>
            <a:r>
              <a:rPr lang="da-DK" sz="2000">
                <a:effectLst/>
                <a:latin typeface="Times" pitchFamily="2" charset="0"/>
              </a:rPr>
              <a:t>Most tables have a </a:t>
            </a:r>
            <a:r>
              <a:rPr lang="da-DK" sz="2000" b="1">
                <a:effectLst/>
                <a:latin typeface="Times" pitchFamily="2" charset="0"/>
              </a:rPr>
              <a:t>primary key</a:t>
            </a:r>
            <a:r>
              <a:rPr lang="da-DK" sz="2000">
                <a:effectLst/>
                <a:latin typeface="Times" pitchFamily="2" charset="0"/>
              </a:rPr>
              <a:t> that uniquely identifies each row in the table. The primary key is usually a single column, but it can also consist of two or more columns. If a primary key uses two or more columns, it's called a composite primary key.</a:t>
            </a:r>
          </a:p>
          <a:p>
            <a:pPr marL="285750" indent="-285750">
              <a:buFont typeface="Arial" panose="020B0604020202020204" pitchFamily="34" charset="0"/>
              <a:buChar char="•"/>
            </a:pPr>
            <a:r>
              <a:rPr lang="da-DK" sz="2000">
                <a:effectLst/>
                <a:latin typeface="Times" pitchFamily="2" charset="0"/>
              </a:rPr>
              <a:t>A table can also be defined with one or more indexes. An index provides an efficient way to access data from a table based on the values in specific columns. An index is automatically created for a table's primary and non-primary keys.</a:t>
            </a:r>
          </a:p>
        </p:txBody>
      </p:sp>
    </p:spTree>
    <p:extLst>
      <p:ext uri="{BB962C8B-B14F-4D97-AF65-F5344CB8AC3E}">
        <p14:creationId xmlns:p14="http://schemas.microsoft.com/office/powerpoint/2010/main" val="225257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el 1">
            <a:extLst>
              <a:ext uri="{FF2B5EF4-FFF2-40B4-BE49-F238E27FC236}">
                <a16:creationId xmlns:a16="http://schemas.microsoft.com/office/drawing/2014/main" id="{8ECF3DA1-64E7-4E15-A2B1-47E34D6E1153}"/>
              </a:ext>
            </a:extLst>
          </p:cNvPr>
          <p:cNvSpPr>
            <a:spLocks noGrp="1"/>
          </p:cNvSpPr>
          <p:nvPr>
            <p:ph type="title"/>
          </p:nvPr>
        </p:nvSpPr>
        <p:spPr/>
        <p:txBody>
          <a:bodyPr>
            <a:normAutofit/>
          </a:bodyPr>
          <a:lstStyle/>
          <a:p>
            <a:r>
              <a:rPr lang="da-DK" altLang="da-DK" b="1" dirty="0">
                <a:latin typeface="Trebuchet MS" pitchFamily="34" charset="0"/>
              </a:rPr>
              <a:t>Tabel eksempel</a:t>
            </a:r>
            <a:br>
              <a:rPr lang="da-DK" altLang="da-DK" b="1" dirty="0">
                <a:latin typeface="Trebuchet MS" pitchFamily="34" charset="0"/>
              </a:rPr>
            </a:br>
            <a:r>
              <a:rPr lang="da-DK" altLang="da-DK" b="1" dirty="0">
                <a:latin typeface="Trebuchet MS" pitchFamily="34" charset="0"/>
              </a:rPr>
              <a:t>Medarbejdere (</a:t>
            </a:r>
            <a:r>
              <a:rPr lang="da-DK" altLang="da-DK" b="1" dirty="0" err="1">
                <a:latin typeface="Trebuchet MS" pitchFamily="34" charset="0"/>
              </a:rPr>
              <a:t>emp</a:t>
            </a:r>
            <a:r>
              <a:rPr lang="da-DK" altLang="da-DK" b="1" dirty="0">
                <a:latin typeface="Trebuchet MS" pitchFamily="34" charset="0"/>
              </a:rPr>
              <a:t>)</a:t>
            </a:r>
          </a:p>
        </p:txBody>
      </p:sp>
      <p:graphicFrame>
        <p:nvGraphicFramePr>
          <p:cNvPr id="6" name="Pladsholder til indhold 5">
            <a:extLst>
              <a:ext uri="{FF2B5EF4-FFF2-40B4-BE49-F238E27FC236}">
                <a16:creationId xmlns:a16="http://schemas.microsoft.com/office/drawing/2014/main" id="{342687B2-09E1-4EE4-9019-3E16FE2D1AE2}"/>
              </a:ext>
            </a:extLst>
          </p:cNvPr>
          <p:cNvGraphicFramePr>
            <a:graphicFrameLocks noGrp="1"/>
          </p:cNvGraphicFramePr>
          <p:nvPr>
            <p:ph idx="1"/>
          </p:nvPr>
        </p:nvGraphicFramePr>
        <p:xfrm>
          <a:off x="2424114" y="2204244"/>
          <a:ext cx="7920037" cy="3441695"/>
        </p:xfrm>
        <a:graphic>
          <a:graphicData uri="http://schemas.openxmlformats.org/drawingml/2006/table">
            <a:tbl>
              <a:tblPr firstRow="1" bandRow="1">
                <a:tableStyleId>{5C22544A-7EE6-4342-B048-85BDC9FD1C3A}</a:tableStyleId>
              </a:tblPr>
              <a:tblGrid>
                <a:gridCol w="1068961">
                  <a:extLst>
                    <a:ext uri="{9D8B030D-6E8A-4147-A177-3AD203B41FA5}">
                      <a16:colId xmlns:a16="http://schemas.microsoft.com/office/drawing/2014/main" val="20000"/>
                    </a:ext>
                  </a:extLst>
                </a:gridCol>
                <a:gridCol w="942428">
                  <a:extLst>
                    <a:ext uri="{9D8B030D-6E8A-4147-A177-3AD203B41FA5}">
                      <a16:colId xmlns:a16="http://schemas.microsoft.com/office/drawing/2014/main" val="20001"/>
                    </a:ext>
                  </a:extLst>
                </a:gridCol>
                <a:gridCol w="1522461">
                  <a:extLst>
                    <a:ext uri="{9D8B030D-6E8A-4147-A177-3AD203B41FA5}">
                      <a16:colId xmlns:a16="http://schemas.microsoft.com/office/drawing/2014/main" val="20002"/>
                    </a:ext>
                  </a:extLst>
                </a:gridCol>
                <a:gridCol w="960649">
                  <a:extLst>
                    <a:ext uri="{9D8B030D-6E8A-4147-A177-3AD203B41FA5}">
                      <a16:colId xmlns:a16="http://schemas.microsoft.com/office/drawing/2014/main" val="20003"/>
                    </a:ext>
                  </a:extLst>
                </a:gridCol>
                <a:gridCol w="1414148">
                  <a:extLst>
                    <a:ext uri="{9D8B030D-6E8A-4147-A177-3AD203B41FA5}">
                      <a16:colId xmlns:a16="http://schemas.microsoft.com/office/drawing/2014/main" val="20004"/>
                    </a:ext>
                  </a:extLst>
                </a:gridCol>
                <a:gridCol w="960649">
                  <a:extLst>
                    <a:ext uri="{9D8B030D-6E8A-4147-A177-3AD203B41FA5}">
                      <a16:colId xmlns:a16="http://schemas.microsoft.com/office/drawing/2014/main" val="20005"/>
                    </a:ext>
                  </a:extLst>
                </a:gridCol>
                <a:gridCol w="1050741">
                  <a:extLst>
                    <a:ext uri="{9D8B030D-6E8A-4147-A177-3AD203B41FA5}">
                      <a16:colId xmlns:a16="http://schemas.microsoft.com/office/drawing/2014/main" val="20006"/>
                    </a:ext>
                  </a:extLst>
                </a:gridCol>
              </a:tblGrid>
              <a:tr h="216009">
                <a:tc>
                  <a:txBody>
                    <a:bodyPr/>
                    <a:lstStyle/>
                    <a:p>
                      <a:pPr algn="l">
                        <a:spcAft>
                          <a:spcPts val="0"/>
                        </a:spcAft>
                      </a:pPr>
                      <a:r>
                        <a:rPr lang="en-US" sz="1200" dirty="0" err="1">
                          <a:effectLst/>
                        </a:rPr>
                        <a:t>empno</a:t>
                      </a:r>
                      <a:endParaRPr lang="da-DK" sz="1200" dirty="0">
                        <a:effectLst/>
                        <a:latin typeface="Times New Roman"/>
                        <a:ea typeface="Times New Roman"/>
                      </a:endParaRPr>
                    </a:p>
                  </a:txBody>
                  <a:tcPr marL="9524" marR="9524" marT="9524" marB="0" anchor="b"/>
                </a:tc>
                <a:tc>
                  <a:txBody>
                    <a:bodyPr/>
                    <a:lstStyle/>
                    <a:p>
                      <a:pPr>
                        <a:spcAft>
                          <a:spcPts val="0"/>
                        </a:spcAft>
                      </a:pPr>
                      <a:r>
                        <a:rPr lang="en-US" sz="1200">
                          <a:effectLst/>
                        </a:rPr>
                        <a:t>ename</a:t>
                      </a:r>
                      <a:endParaRPr lang="da-DK" sz="1200">
                        <a:effectLst/>
                        <a:latin typeface="Times New Roman"/>
                        <a:ea typeface="Times New Roman"/>
                      </a:endParaRPr>
                    </a:p>
                  </a:txBody>
                  <a:tcPr marL="9524" marR="9524" marT="9524" marB="0" anchor="b"/>
                </a:tc>
                <a:tc>
                  <a:txBody>
                    <a:bodyPr/>
                    <a:lstStyle/>
                    <a:p>
                      <a:pPr>
                        <a:spcAft>
                          <a:spcPts val="0"/>
                        </a:spcAft>
                      </a:pPr>
                      <a:r>
                        <a:rPr lang="en-US" sz="1200">
                          <a:effectLst/>
                        </a:rPr>
                        <a:t>job</a:t>
                      </a:r>
                      <a:endParaRPr lang="da-DK" sz="1200">
                        <a:effectLst/>
                        <a:latin typeface="Times New Roman"/>
                        <a:ea typeface="Times New Roman"/>
                      </a:endParaRPr>
                    </a:p>
                  </a:txBody>
                  <a:tcPr marL="9524" marR="9524" marT="9524" marB="0" anchor="b"/>
                </a:tc>
                <a:tc>
                  <a:txBody>
                    <a:bodyPr/>
                    <a:lstStyle/>
                    <a:p>
                      <a:pPr>
                        <a:spcAft>
                          <a:spcPts val="0"/>
                        </a:spcAft>
                      </a:pPr>
                      <a:r>
                        <a:rPr lang="en-US" sz="1200">
                          <a:effectLst/>
                        </a:rPr>
                        <a:t>mgr</a:t>
                      </a:r>
                      <a:endParaRPr lang="da-DK" sz="1200">
                        <a:effectLst/>
                        <a:latin typeface="Times New Roman"/>
                        <a:ea typeface="Times New Roman"/>
                      </a:endParaRPr>
                    </a:p>
                  </a:txBody>
                  <a:tcPr marL="9524" marR="9524" marT="9524" marB="0" anchor="b"/>
                </a:tc>
                <a:tc>
                  <a:txBody>
                    <a:bodyPr/>
                    <a:lstStyle/>
                    <a:p>
                      <a:pPr>
                        <a:spcAft>
                          <a:spcPts val="0"/>
                        </a:spcAft>
                      </a:pPr>
                      <a:r>
                        <a:rPr lang="en-US" sz="1200" dirty="0" err="1">
                          <a:effectLst/>
                        </a:rPr>
                        <a:t>hiredate</a:t>
                      </a:r>
                      <a:endParaRPr lang="da-DK" sz="1200" dirty="0">
                        <a:effectLst/>
                        <a:latin typeface="Times New Roman"/>
                        <a:ea typeface="Times New Roman"/>
                      </a:endParaRPr>
                    </a:p>
                  </a:txBody>
                  <a:tcPr marL="9524" marR="9524" marT="9524" marB="0" anchor="b"/>
                </a:tc>
                <a:tc>
                  <a:txBody>
                    <a:bodyPr/>
                    <a:lstStyle/>
                    <a:p>
                      <a:pPr>
                        <a:spcAft>
                          <a:spcPts val="0"/>
                        </a:spcAft>
                      </a:pPr>
                      <a:r>
                        <a:rPr lang="en-US" sz="1200">
                          <a:effectLst/>
                        </a:rPr>
                        <a:t>sal</a:t>
                      </a:r>
                      <a:endParaRPr lang="da-DK" sz="1200">
                        <a:effectLst/>
                        <a:latin typeface="Times New Roman"/>
                        <a:ea typeface="Times New Roman"/>
                      </a:endParaRPr>
                    </a:p>
                  </a:txBody>
                  <a:tcPr marL="9524" marR="9524" marT="9524" marB="0" anchor="b"/>
                </a:tc>
                <a:tc>
                  <a:txBody>
                    <a:bodyPr/>
                    <a:lstStyle/>
                    <a:p>
                      <a:pPr>
                        <a:spcAft>
                          <a:spcPts val="0"/>
                        </a:spcAft>
                      </a:pPr>
                      <a:r>
                        <a:rPr lang="en-US" sz="1200">
                          <a:effectLst/>
                        </a:rPr>
                        <a:t>deptno</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0"/>
                  </a:ext>
                </a:extLst>
              </a:tr>
              <a:tr h="225948">
                <a:tc>
                  <a:txBody>
                    <a:bodyPr/>
                    <a:lstStyle/>
                    <a:p>
                      <a:pPr>
                        <a:spcAft>
                          <a:spcPts val="0"/>
                        </a:spcAft>
                      </a:pPr>
                      <a:r>
                        <a:rPr lang="en-US" sz="1000">
                          <a:effectLst/>
                        </a:rPr>
                        <a:t>7369</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SMITH</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CLERK</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7902</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12/17/1980</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800</a:t>
                      </a:r>
                      <a:endParaRPr lang="da-DK" sz="1200">
                        <a:effectLst/>
                        <a:latin typeface="Times New Roman"/>
                        <a:ea typeface="Times New Roman"/>
                      </a:endParaRPr>
                    </a:p>
                  </a:txBody>
                  <a:tcPr marL="9524" marR="9524" marT="9524" marB="0" anchor="b"/>
                </a:tc>
                <a:tc>
                  <a:txBody>
                    <a:bodyPr/>
                    <a:lstStyle/>
                    <a:p>
                      <a:pPr>
                        <a:spcAft>
                          <a:spcPts val="0"/>
                        </a:spcAft>
                      </a:pPr>
                      <a:r>
                        <a:rPr lang="en-US" sz="1000" dirty="0">
                          <a:effectLst/>
                        </a:rPr>
                        <a:t>20</a:t>
                      </a:r>
                      <a:endParaRPr lang="da-DK" sz="1200" dirty="0">
                        <a:effectLst/>
                        <a:latin typeface="Times New Roman"/>
                        <a:ea typeface="Times New Roman"/>
                      </a:endParaRPr>
                    </a:p>
                  </a:txBody>
                  <a:tcPr marL="9524" marR="9524" marT="9524" marB="0" anchor="b"/>
                </a:tc>
                <a:extLst>
                  <a:ext uri="{0D108BD9-81ED-4DB2-BD59-A6C34878D82A}">
                    <a16:rowId xmlns:a16="http://schemas.microsoft.com/office/drawing/2014/main" val="10001"/>
                  </a:ext>
                </a:extLst>
              </a:tr>
              <a:tr h="225948">
                <a:tc>
                  <a:txBody>
                    <a:bodyPr/>
                    <a:lstStyle/>
                    <a:p>
                      <a:pPr>
                        <a:spcAft>
                          <a:spcPts val="0"/>
                        </a:spcAft>
                      </a:pPr>
                      <a:r>
                        <a:rPr lang="en-US" sz="1000">
                          <a:effectLst/>
                        </a:rPr>
                        <a:t>7499</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ALLEN</a:t>
                      </a:r>
                      <a:endParaRPr lang="da-DK" sz="1200">
                        <a:effectLst/>
                        <a:latin typeface="Times New Roman"/>
                        <a:ea typeface="Times New Roman"/>
                      </a:endParaRPr>
                    </a:p>
                  </a:txBody>
                  <a:tcPr marL="9524" marR="9524" marT="9524" marB="0" anchor="b"/>
                </a:tc>
                <a:tc>
                  <a:txBody>
                    <a:bodyPr/>
                    <a:lstStyle/>
                    <a:p>
                      <a:pPr>
                        <a:spcAft>
                          <a:spcPts val="0"/>
                        </a:spcAft>
                      </a:pPr>
                      <a:r>
                        <a:rPr lang="en-US" sz="1000" dirty="0">
                          <a:effectLst/>
                        </a:rPr>
                        <a:t>SALESMAN</a:t>
                      </a:r>
                      <a:endParaRPr lang="da-DK" sz="1200" dirty="0">
                        <a:effectLst/>
                        <a:latin typeface="Times New Roman"/>
                        <a:ea typeface="Times New Roman"/>
                      </a:endParaRPr>
                    </a:p>
                  </a:txBody>
                  <a:tcPr marL="9524" marR="9524" marT="9524" marB="0" anchor="b"/>
                </a:tc>
                <a:tc>
                  <a:txBody>
                    <a:bodyPr/>
                    <a:lstStyle/>
                    <a:p>
                      <a:pPr>
                        <a:spcAft>
                          <a:spcPts val="0"/>
                        </a:spcAft>
                      </a:pPr>
                      <a:r>
                        <a:rPr lang="en-US"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02/20/1981</a:t>
                      </a:r>
                      <a:endParaRPr lang="da-DK" sz="1200">
                        <a:effectLst/>
                        <a:latin typeface="Times New Roman"/>
                        <a:ea typeface="Times New Roman"/>
                      </a:endParaRPr>
                    </a:p>
                  </a:txBody>
                  <a:tcPr marL="9524" marR="9524" marT="9524" marB="0" anchor="b"/>
                </a:tc>
                <a:tc>
                  <a:txBody>
                    <a:bodyPr/>
                    <a:lstStyle/>
                    <a:p>
                      <a:pPr>
                        <a:spcAft>
                          <a:spcPts val="0"/>
                        </a:spcAft>
                      </a:pPr>
                      <a:r>
                        <a:rPr lang="en-US" sz="1000">
                          <a:effectLst/>
                        </a:rPr>
                        <a:t>1600</a:t>
                      </a:r>
                      <a:endParaRPr lang="da-DK" sz="1200">
                        <a:effectLst/>
                        <a:latin typeface="Times New Roman"/>
                        <a:ea typeface="Times New Roman"/>
                      </a:endParaRPr>
                    </a:p>
                  </a:txBody>
                  <a:tcPr marL="9524" marR="9524" marT="9524" marB="0" anchor="b"/>
                </a:tc>
                <a:tc>
                  <a:txBody>
                    <a:bodyPr/>
                    <a:lstStyle/>
                    <a:p>
                      <a:pPr>
                        <a:spcAft>
                          <a:spcPts val="0"/>
                        </a:spcAft>
                      </a:pPr>
                      <a:r>
                        <a:rPr lang="da-DK" sz="1000" dirty="0">
                          <a:effectLst/>
                        </a:rPr>
                        <a:t>30</a:t>
                      </a:r>
                      <a:endParaRPr lang="da-DK" sz="1200" dirty="0">
                        <a:effectLst/>
                        <a:latin typeface="Times New Roman"/>
                        <a:ea typeface="Times New Roman"/>
                      </a:endParaRPr>
                    </a:p>
                  </a:txBody>
                  <a:tcPr marL="9524" marR="9524" marT="9524" marB="0" anchor="b"/>
                </a:tc>
                <a:extLst>
                  <a:ext uri="{0D108BD9-81ED-4DB2-BD59-A6C34878D82A}">
                    <a16:rowId xmlns:a16="http://schemas.microsoft.com/office/drawing/2014/main" val="10002"/>
                  </a:ext>
                </a:extLst>
              </a:tr>
              <a:tr h="225948">
                <a:tc>
                  <a:txBody>
                    <a:bodyPr/>
                    <a:lstStyle/>
                    <a:p>
                      <a:pPr>
                        <a:spcAft>
                          <a:spcPts val="0"/>
                        </a:spcAft>
                      </a:pPr>
                      <a:r>
                        <a:rPr lang="da-DK" sz="1000" dirty="0">
                          <a:effectLst/>
                        </a:rPr>
                        <a:t>7521</a:t>
                      </a:r>
                      <a:endParaRPr lang="da-DK" sz="1200" dirty="0">
                        <a:effectLst/>
                        <a:latin typeface="Times New Roman"/>
                        <a:ea typeface="Times New Roman"/>
                      </a:endParaRPr>
                    </a:p>
                  </a:txBody>
                  <a:tcPr marL="9524" marR="9524" marT="9524" marB="0" anchor="b"/>
                </a:tc>
                <a:tc>
                  <a:txBody>
                    <a:bodyPr/>
                    <a:lstStyle/>
                    <a:p>
                      <a:pPr>
                        <a:spcAft>
                          <a:spcPts val="0"/>
                        </a:spcAft>
                      </a:pPr>
                      <a:r>
                        <a:rPr lang="da-DK" sz="1000">
                          <a:effectLst/>
                        </a:rPr>
                        <a:t>WARD</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02/22/1981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1250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3"/>
                  </a:ext>
                </a:extLst>
              </a:tr>
              <a:tr h="225948">
                <a:tc>
                  <a:txBody>
                    <a:bodyPr/>
                    <a:lstStyle/>
                    <a:p>
                      <a:pPr>
                        <a:spcAft>
                          <a:spcPts val="0"/>
                        </a:spcAft>
                      </a:pPr>
                      <a:r>
                        <a:rPr lang="da-DK" sz="1000">
                          <a:effectLst/>
                        </a:rPr>
                        <a:t>7566</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JONES</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7839</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04-02-1981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2975</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4"/>
                  </a:ext>
                </a:extLst>
              </a:tr>
              <a:tr h="225948">
                <a:tc>
                  <a:txBody>
                    <a:bodyPr/>
                    <a:lstStyle/>
                    <a:p>
                      <a:pPr>
                        <a:spcAft>
                          <a:spcPts val="0"/>
                        </a:spcAft>
                      </a:pPr>
                      <a:r>
                        <a:rPr lang="da-DK" sz="1000">
                          <a:effectLst/>
                        </a:rPr>
                        <a:t>7654</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MARTIN</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09/28/1981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1250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5"/>
                  </a:ext>
                </a:extLst>
              </a:tr>
              <a:tr h="225948">
                <a:tc>
                  <a:txBody>
                    <a:bodyPr/>
                    <a:lstStyle/>
                    <a:p>
                      <a:pPr>
                        <a:spcAft>
                          <a:spcPts val="0"/>
                        </a:spcAft>
                      </a:pPr>
                      <a:r>
                        <a:rPr lang="da-DK"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BLAKE</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7839</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05-01-1981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2850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6"/>
                  </a:ext>
                </a:extLst>
              </a:tr>
              <a:tr h="225948">
                <a:tc>
                  <a:txBody>
                    <a:bodyPr/>
                    <a:lstStyle/>
                    <a:p>
                      <a:pPr>
                        <a:spcAft>
                          <a:spcPts val="0"/>
                        </a:spcAft>
                      </a:pPr>
                      <a:r>
                        <a:rPr lang="da-DK" sz="1000">
                          <a:effectLst/>
                        </a:rPr>
                        <a:t>7782</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CLARK</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MANAGER</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7839</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06-09-1981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2450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7"/>
                  </a:ext>
                </a:extLst>
              </a:tr>
              <a:tr h="225948">
                <a:tc>
                  <a:txBody>
                    <a:bodyPr/>
                    <a:lstStyle/>
                    <a:p>
                      <a:pPr>
                        <a:spcAft>
                          <a:spcPts val="0"/>
                        </a:spcAft>
                      </a:pPr>
                      <a:r>
                        <a:rPr lang="da-DK" sz="1000">
                          <a:effectLst/>
                        </a:rPr>
                        <a:t>7788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SCOTT</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ANALYST</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7566</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04/19/1987</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8"/>
                  </a:ext>
                </a:extLst>
              </a:tr>
              <a:tr h="288362">
                <a:tc>
                  <a:txBody>
                    <a:bodyPr/>
                    <a:lstStyle/>
                    <a:p>
                      <a:pPr>
                        <a:spcAft>
                          <a:spcPts val="0"/>
                        </a:spcAft>
                      </a:pPr>
                      <a:r>
                        <a:rPr lang="da-DK" sz="1000">
                          <a:effectLst/>
                        </a:rPr>
                        <a:t>7839</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KING</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PRESIDENT</a:t>
                      </a:r>
                      <a:endParaRPr lang="da-DK" sz="1200">
                        <a:effectLst/>
                        <a:latin typeface="Times New Roman"/>
                        <a:ea typeface="Times New Roman"/>
                      </a:endParaRPr>
                    </a:p>
                  </a:txBody>
                  <a:tcPr marL="9524" marR="9524" marT="9524" marB="0" anchor="b"/>
                </a:tc>
                <a:tc>
                  <a:txBody>
                    <a:bodyPr/>
                    <a:lstStyle/>
                    <a:p>
                      <a:endParaRPr lang="da-DK" sz="1000">
                        <a:effectLst/>
                        <a:latin typeface="Times New Roman"/>
                      </a:endParaRPr>
                    </a:p>
                  </a:txBody>
                  <a:tcPr marL="9524" marR="9524" marT="9524" marB="0" anchor="b"/>
                </a:tc>
                <a:tc>
                  <a:txBody>
                    <a:bodyPr/>
                    <a:lstStyle/>
                    <a:p>
                      <a:pPr>
                        <a:spcAft>
                          <a:spcPts val="0"/>
                        </a:spcAft>
                      </a:pPr>
                      <a:r>
                        <a:rPr lang="da-DK" sz="1000">
                          <a:effectLst/>
                        </a:rPr>
                        <a:t>11/17/1981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5000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09"/>
                  </a:ext>
                </a:extLst>
              </a:tr>
              <a:tr h="225948">
                <a:tc>
                  <a:txBody>
                    <a:bodyPr/>
                    <a:lstStyle/>
                    <a:p>
                      <a:pPr>
                        <a:spcAft>
                          <a:spcPts val="0"/>
                        </a:spcAft>
                      </a:pPr>
                      <a:r>
                        <a:rPr lang="da-DK" sz="1000">
                          <a:effectLst/>
                        </a:rPr>
                        <a:t>7844</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TURNER</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SALESMAN</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09-08-1981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1500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10"/>
                  </a:ext>
                </a:extLst>
              </a:tr>
              <a:tr h="225948">
                <a:tc>
                  <a:txBody>
                    <a:bodyPr/>
                    <a:lstStyle/>
                    <a:p>
                      <a:pPr>
                        <a:spcAft>
                          <a:spcPts val="0"/>
                        </a:spcAft>
                      </a:pPr>
                      <a:r>
                        <a:rPr lang="da-DK" sz="1000">
                          <a:effectLst/>
                        </a:rPr>
                        <a:t>7876</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ADAMS</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CLERK</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7788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05/23/1987</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1100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11"/>
                  </a:ext>
                </a:extLst>
              </a:tr>
              <a:tr h="225948">
                <a:tc>
                  <a:txBody>
                    <a:bodyPr/>
                    <a:lstStyle/>
                    <a:p>
                      <a:pPr>
                        <a:spcAft>
                          <a:spcPts val="0"/>
                        </a:spcAft>
                      </a:pPr>
                      <a:r>
                        <a:rPr lang="da-DK" sz="1000">
                          <a:effectLst/>
                        </a:rPr>
                        <a:t>7900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JAMES</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CLERK</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7698</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12-03-1981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950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12"/>
                  </a:ext>
                </a:extLst>
              </a:tr>
              <a:tr h="225948">
                <a:tc>
                  <a:txBody>
                    <a:bodyPr/>
                    <a:lstStyle/>
                    <a:p>
                      <a:pPr>
                        <a:spcAft>
                          <a:spcPts val="0"/>
                        </a:spcAft>
                      </a:pPr>
                      <a:r>
                        <a:rPr lang="da-DK" sz="1000">
                          <a:effectLst/>
                        </a:rPr>
                        <a:t>7902</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FORD</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ANALYST</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7566</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12-03-1981</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3000</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20</a:t>
                      </a:r>
                      <a:endParaRPr lang="da-DK" sz="1200">
                        <a:effectLst/>
                        <a:latin typeface="Times New Roman"/>
                        <a:ea typeface="Times New Roman"/>
                      </a:endParaRPr>
                    </a:p>
                  </a:txBody>
                  <a:tcPr marL="9524" marR="9524" marT="9524" marB="0" anchor="b"/>
                </a:tc>
                <a:extLst>
                  <a:ext uri="{0D108BD9-81ED-4DB2-BD59-A6C34878D82A}">
                    <a16:rowId xmlns:a16="http://schemas.microsoft.com/office/drawing/2014/main" val="10013"/>
                  </a:ext>
                </a:extLst>
              </a:tr>
              <a:tr h="225948">
                <a:tc>
                  <a:txBody>
                    <a:bodyPr/>
                    <a:lstStyle/>
                    <a:p>
                      <a:pPr>
                        <a:spcAft>
                          <a:spcPts val="0"/>
                        </a:spcAft>
                      </a:pPr>
                      <a:r>
                        <a:rPr lang="da-DK" sz="1000">
                          <a:effectLst/>
                        </a:rPr>
                        <a:t>7934</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MILLER</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CLERK</a:t>
                      </a:r>
                      <a:endParaRPr lang="da-DK" sz="1200">
                        <a:effectLst/>
                        <a:latin typeface="Times New Roman"/>
                        <a:ea typeface="Times New Roman"/>
                      </a:endParaRPr>
                    </a:p>
                  </a:txBody>
                  <a:tcPr marL="9524" marR="9524" marT="9524" marB="0" anchor="b"/>
                </a:tc>
                <a:tc>
                  <a:txBody>
                    <a:bodyPr/>
                    <a:lstStyle/>
                    <a:p>
                      <a:pPr>
                        <a:spcAft>
                          <a:spcPts val="0"/>
                        </a:spcAft>
                      </a:pPr>
                      <a:r>
                        <a:rPr lang="da-DK" sz="1000">
                          <a:effectLst/>
                        </a:rPr>
                        <a:t>7782</a:t>
                      </a:r>
                      <a:endParaRPr lang="da-DK" sz="1200">
                        <a:effectLst/>
                        <a:latin typeface="Times New Roman"/>
                        <a:ea typeface="Times New Roman"/>
                      </a:endParaRPr>
                    </a:p>
                  </a:txBody>
                  <a:tcPr marL="9524" marR="9524" marT="9524" marB="0" anchor="b"/>
                </a:tc>
                <a:tc>
                  <a:txBody>
                    <a:bodyPr/>
                    <a:lstStyle/>
                    <a:p>
                      <a:pPr>
                        <a:spcAft>
                          <a:spcPts val="0"/>
                        </a:spcAft>
                      </a:pPr>
                      <a:r>
                        <a:rPr lang="da-DK" sz="1000" dirty="0">
                          <a:effectLst/>
                        </a:rPr>
                        <a:t>01/23/1982</a:t>
                      </a:r>
                      <a:endParaRPr lang="da-DK" sz="1200" dirty="0">
                        <a:effectLst/>
                        <a:latin typeface="Times New Roman"/>
                        <a:ea typeface="Times New Roman"/>
                      </a:endParaRPr>
                    </a:p>
                  </a:txBody>
                  <a:tcPr marL="9524" marR="9524" marT="9524" marB="0" anchor="b"/>
                </a:tc>
                <a:tc>
                  <a:txBody>
                    <a:bodyPr/>
                    <a:lstStyle/>
                    <a:p>
                      <a:pPr>
                        <a:spcAft>
                          <a:spcPts val="0"/>
                        </a:spcAft>
                      </a:pPr>
                      <a:r>
                        <a:rPr lang="da-DK" sz="1000">
                          <a:effectLst/>
                        </a:rPr>
                        <a:t>1300</a:t>
                      </a:r>
                      <a:endParaRPr lang="da-DK" sz="1200">
                        <a:effectLst/>
                        <a:latin typeface="Times New Roman"/>
                        <a:ea typeface="Times New Roman"/>
                      </a:endParaRPr>
                    </a:p>
                  </a:txBody>
                  <a:tcPr marL="9524" marR="9524" marT="9524" marB="0" anchor="b"/>
                </a:tc>
                <a:tc>
                  <a:txBody>
                    <a:bodyPr/>
                    <a:lstStyle/>
                    <a:p>
                      <a:pPr>
                        <a:spcAft>
                          <a:spcPts val="0"/>
                        </a:spcAft>
                      </a:pPr>
                      <a:r>
                        <a:rPr lang="da-DK" sz="1000" dirty="0">
                          <a:effectLst/>
                        </a:rPr>
                        <a:t>10</a:t>
                      </a:r>
                      <a:endParaRPr lang="da-DK" sz="1200" dirty="0">
                        <a:effectLst/>
                        <a:latin typeface="Times New Roman"/>
                        <a:ea typeface="Times New Roman"/>
                      </a:endParaRPr>
                    </a:p>
                  </a:txBody>
                  <a:tcPr marL="9524" marR="9524" marT="9524" marB="0" anchor="b"/>
                </a:tc>
                <a:extLst>
                  <a:ext uri="{0D108BD9-81ED-4DB2-BD59-A6C34878D82A}">
                    <a16:rowId xmlns:a16="http://schemas.microsoft.com/office/drawing/2014/main" val="10014"/>
                  </a:ext>
                </a:extLst>
              </a:tr>
            </a:tbl>
          </a:graphicData>
        </a:graphic>
      </p:graphicFrame>
      <p:sp>
        <p:nvSpPr>
          <p:cNvPr id="8325" name="Pladsholder til dato 3">
            <a:extLst>
              <a:ext uri="{FF2B5EF4-FFF2-40B4-BE49-F238E27FC236}">
                <a16:creationId xmlns:a16="http://schemas.microsoft.com/office/drawing/2014/main" id="{01132029-8882-4F11-A39E-0AB9FEDB2EE0}"/>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fld id="{C32FADF6-2309-4886-8C1F-A93FF48B225C}" type="datetime1">
              <a:rPr lang="da-DK" altLang="da-DK" sz="1400"/>
              <a:pPr eaLnBrk="1" hangingPunct="1">
                <a:spcBef>
                  <a:spcPct val="0"/>
                </a:spcBef>
                <a:buFontTx/>
                <a:buNone/>
              </a:pPr>
              <a:t>07.11.2025</a:t>
            </a:fld>
            <a:endParaRPr lang="da-DK" altLang="da-DK" sz="1400"/>
          </a:p>
        </p:txBody>
      </p:sp>
      <p:sp>
        <p:nvSpPr>
          <p:cNvPr id="5" name="Pladsholder til sidefod 4">
            <a:extLst>
              <a:ext uri="{FF2B5EF4-FFF2-40B4-BE49-F238E27FC236}">
                <a16:creationId xmlns:a16="http://schemas.microsoft.com/office/drawing/2014/main" id="{34515F88-5C20-4DC7-A57E-B9F3E8390F0F}"/>
              </a:ext>
            </a:extLst>
          </p:cNvPr>
          <p:cNvSpPr>
            <a:spLocks noGrp="1"/>
          </p:cNvSpPr>
          <p:nvPr>
            <p:ph type="ftr" sz="quarter" idx="11"/>
          </p:nvPr>
        </p:nvSpPr>
        <p:spPr/>
        <p:txBody>
          <a:bodyPr/>
          <a:lstStyle/>
          <a:p>
            <a:pPr>
              <a:defRPr/>
            </a:pPr>
            <a:r>
              <a:rPr lang="da-DK"/>
              <a:t>Database1</a:t>
            </a:r>
          </a:p>
        </p:txBody>
      </p:sp>
      <p:sp>
        <p:nvSpPr>
          <p:cNvPr id="7" name="Tekstboks 6">
            <a:extLst>
              <a:ext uri="{FF2B5EF4-FFF2-40B4-BE49-F238E27FC236}">
                <a16:creationId xmlns:a16="http://schemas.microsoft.com/office/drawing/2014/main" id="{2C5107E1-7C84-42E8-9FE1-A897C205B290}"/>
              </a:ext>
            </a:extLst>
          </p:cNvPr>
          <p:cNvSpPr txBox="1"/>
          <p:nvPr/>
        </p:nvSpPr>
        <p:spPr bwMode="auto">
          <a:xfrm>
            <a:off x="6672064" y="1678781"/>
            <a:ext cx="2869696" cy="338554"/>
          </a:xfrm>
          <a:prstGeom prst="rect">
            <a:avLst/>
          </a:prstGeom>
          <a:noFill/>
          <a:ln w="9525">
            <a:noFill/>
            <a:miter lim="800000"/>
            <a:headEnd/>
            <a:tailEnd/>
          </a:ln>
        </p:spPr>
        <p:txBody>
          <a:bodyPr wrap="none">
            <a:spAutoFit/>
          </a:bodyPr>
          <a:lstStyle/>
          <a:p>
            <a:pPr>
              <a:defRPr/>
            </a:pPr>
            <a:r>
              <a:rPr lang="da-DK" sz="1600" dirty="0">
                <a:latin typeface="Arial" charset="0"/>
              </a:rPr>
              <a:t>Kolonner </a:t>
            </a:r>
            <a:r>
              <a:rPr lang="da-DK" sz="1050" dirty="0">
                <a:latin typeface="Arial" charset="0"/>
              </a:rPr>
              <a:t>– har navn og simpel datatype</a:t>
            </a:r>
            <a:endParaRPr lang="da-DK" sz="1600" dirty="0">
              <a:latin typeface="Arial" charset="0"/>
            </a:endParaRPr>
          </a:p>
        </p:txBody>
      </p:sp>
      <p:sp>
        <p:nvSpPr>
          <p:cNvPr id="8" name="Tekstboks 7">
            <a:extLst>
              <a:ext uri="{FF2B5EF4-FFF2-40B4-BE49-F238E27FC236}">
                <a16:creationId xmlns:a16="http://schemas.microsoft.com/office/drawing/2014/main" id="{E4FF81F1-9046-4941-AF95-41619AF44E23}"/>
              </a:ext>
            </a:extLst>
          </p:cNvPr>
          <p:cNvSpPr txBox="1">
            <a:spLocks noChangeArrowheads="1"/>
          </p:cNvSpPr>
          <p:nvPr/>
        </p:nvSpPr>
        <p:spPr bwMode="auto">
          <a:xfrm>
            <a:off x="1502396" y="2852936"/>
            <a:ext cx="1065213"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Verdana" panose="020B0604030504040204" pitchFamily="34" charset="0"/>
              </a:defRPr>
            </a:lvl1pPr>
            <a:lvl2pPr marL="742950" indent="-285750" eaLnBrk="0" hangingPunct="0">
              <a:spcBef>
                <a:spcPct val="20000"/>
              </a:spcBef>
              <a:buChar char="–"/>
              <a:defRPr sz="2000">
                <a:solidFill>
                  <a:schemeClr val="tx1"/>
                </a:solidFill>
                <a:latin typeface="Verdana" panose="020B0604030504040204" pitchFamily="34" charset="0"/>
              </a:defRPr>
            </a:lvl2pPr>
            <a:lvl3pPr marL="1143000" indent="-228600" eaLnBrk="0" hangingPunct="0">
              <a:spcBef>
                <a:spcPct val="20000"/>
              </a:spcBef>
              <a:buChar char="•"/>
              <a:defRPr sz="2000">
                <a:solidFill>
                  <a:schemeClr val="tx1"/>
                </a:solidFill>
                <a:latin typeface="Verdana" panose="020B0604030504040204" pitchFamily="34" charset="0"/>
              </a:defRPr>
            </a:lvl3pPr>
            <a:lvl4pPr marL="1600200" indent="-228600" eaLnBrk="0" hangingPunct="0">
              <a:spcBef>
                <a:spcPct val="20000"/>
              </a:spcBef>
              <a:buChar char="–"/>
              <a:defRPr>
                <a:solidFill>
                  <a:schemeClr val="tx1"/>
                </a:solidFill>
                <a:latin typeface="Verdana" panose="020B0604030504040204" pitchFamily="34" charset="0"/>
              </a:defRPr>
            </a:lvl4pPr>
            <a:lvl5pPr marL="2057400" indent="-228600" eaLnBrk="0" hangingPunct="0">
              <a:spcBef>
                <a:spcPct val="20000"/>
              </a:spcBef>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defRPr>
            </a:lvl9pPr>
          </a:lstStyle>
          <a:p>
            <a:pPr eaLnBrk="1" hangingPunct="1">
              <a:spcBef>
                <a:spcPct val="0"/>
              </a:spcBef>
              <a:buFontTx/>
              <a:buNone/>
            </a:pPr>
            <a:r>
              <a:rPr lang="da-DK" altLang="da-DK" sz="1600" dirty="0">
                <a:latin typeface="Arial" panose="020B0604020202020204" pitchFamily="34" charset="0"/>
              </a:rPr>
              <a:t>Rækker </a:t>
            </a:r>
          </a:p>
          <a:p>
            <a:pPr eaLnBrk="1" hangingPunct="1">
              <a:spcBef>
                <a:spcPct val="0"/>
              </a:spcBef>
              <a:buFontTx/>
              <a:buNone/>
            </a:pPr>
            <a:r>
              <a:rPr lang="da-DK" altLang="da-DK" sz="1100" dirty="0">
                <a:latin typeface="Arial" panose="020B0604020202020204" pitchFamily="34" charset="0"/>
              </a:rPr>
              <a:t>– indeholder relaterede værdier</a:t>
            </a:r>
          </a:p>
        </p:txBody>
      </p:sp>
      <p:sp>
        <p:nvSpPr>
          <p:cNvPr id="9" name="Afrundet rektangel 8">
            <a:extLst>
              <a:ext uri="{FF2B5EF4-FFF2-40B4-BE49-F238E27FC236}">
                <a16:creationId xmlns:a16="http://schemas.microsoft.com/office/drawing/2014/main" id="{E262D0BD-064A-4450-97BE-090F36FE042D}"/>
              </a:ext>
            </a:extLst>
          </p:cNvPr>
          <p:cNvSpPr/>
          <p:nvPr/>
        </p:nvSpPr>
        <p:spPr>
          <a:xfrm>
            <a:off x="2351089" y="3090068"/>
            <a:ext cx="8029575" cy="26670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a-DK" dirty="0"/>
          </a:p>
        </p:txBody>
      </p:sp>
      <p:sp>
        <p:nvSpPr>
          <p:cNvPr id="10" name="Afrundet rektangel 9">
            <a:extLst>
              <a:ext uri="{FF2B5EF4-FFF2-40B4-BE49-F238E27FC236}">
                <a16:creationId xmlns:a16="http://schemas.microsoft.com/office/drawing/2014/main" id="{41DA39DB-ED5A-4ACB-BD20-60A68F13148A}"/>
              </a:ext>
            </a:extLst>
          </p:cNvPr>
          <p:cNvSpPr/>
          <p:nvPr/>
        </p:nvSpPr>
        <p:spPr>
          <a:xfrm flipH="1">
            <a:off x="6816081" y="2132806"/>
            <a:ext cx="1367507" cy="3600450"/>
          </a:xfrm>
          <a:prstGeom prst="round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a-DK" dirty="0"/>
          </a:p>
        </p:txBody>
      </p:sp>
    </p:spTree>
    <p:extLst>
      <p:ext uri="{BB962C8B-B14F-4D97-AF65-F5344CB8AC3E}">
        <p14:creationId xmlns:p14="http://schemas.microsoft.com/office/powerpoint/2010/main" val="145433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9534</TotalTime>
  <Words>1872</Words>
  <Application>Microsoft Macintosh PowerPoint</Application>
  <PresentationFormat>Widescreen</PresentationFormat>
  <Paragraphs>451</Paragraphs>
  <Slides>32</Slides>
  <Notes>5</Notes>
  <HiddenSlides>0</HiddenSlides>
  <MMClips>0</MMClips>
  <ScaleCrop>false</ScaleCrop>
  <HeadingPairs>
    <vt:vector size="6" baseType="variant">
      <vt:variant>
        <vt:lpstr>Benyttede skrifttyper</vt:lpstr>
      </vt:variant>
      <vt:variant>
        <vt:i4>12</vt:i4>
      </vt:variant>
      <vt:variant>
        <vt:lpstr>Tema</vt:lpstr>
      </vt:variant>
      <vt:variant>
        <vt:i4>1</vt:i4>
      </vt:variant>
      <vt:variant>
        <vt:lpstr>Slidetitler</vt:lpstr>
      </vt:variant>
      <vt:variant>
        <vt:i4>32</vt:i4>
      </vt:variant>
    </vt:vector>
  </HeadingPairs>
  <TitlesOfParts>
    <vt:vector size="45" baseType="lpstr">
      <vt:lpstr>Carlito</vt:lpstr>
      <vt:lpstr>Times</vt:lpstr>
      <vt:lpstr>Arial</vt:lpstr>
      <vt:lpstr>Arial Black</vt:lpstr>
      <vt:lpstr>Arial Rounded MT Bold</vt:lpstr>
      <vt:lpstr>Calibri</vt:lpstr>
      <vt:lpstr>Calibri Light</vt:lpstr>
      <vt:lpstr>Courier New</vt:lpstr>
      <vt:lpstr>Helvetica</vt:lpstr>
      <vt:lpstr>Tahoma</vt:lpstr>
      <vt:lpstr>Times New Roman</vt:lpstr>
      <vt:lpstr>Trebuchet MS</vt:lpstr>
      <vt:lpstr>Office-tema</vt:lpstr>
      <vt:lpstr>PowerPoint-præsentation</vt:lpstr>
      <vt:lpstr>Agenda - CRUD</vt:lpstr>
      <vt:lpstr>MySQL Design case – From invoice to schema</vt:lpstr>
      <vt:lpstr>MySQL Design - From invoice to schema - Identify datatypes</vt:lpstr>
      <vt:lpstr>MySQL Design - From invoice to schema – Final ER-diagram</vt:lpstr>
      <vt:lpstr>Database Management System (DBMS)</vt:lpstr>
      <vt:lpstr>Relationel Database</vt:lpstr>
      <vt:lpstr>PowerPoint-præsentation</vt:lpstr>
      <vt:lpstr>Tabel eksempel Medarbejdere (emp)</vt:lpstr>
      <vt:lpstr>Tabel eksempel 2 Medarbejdere (emp) Afdelinger (dept)</vt:lpstr>
      <vt:lpstr>PowerPoint-præsentation</vt:lpstr>
      <vt:lpstr>SQL – flere formål</vt:lpstr>
      <vt:lpstr>SQL  </vt:lpstr>
      <vt:lpstr>SQL – flere formål</vt:lpstr>
      <vt:lpstr>SQL SELECT eksempler</vt:lpstr>
      <vt:lpstr>World DB ER-diagram</vt:lpstr>
      <vt:lpstr>World DB - Joins</vt:lpstr>
      <vt:lpstr>World DB - Aggregation</vt:lpstr>
      <vt:lpstr>World DB select</vt:lpstr>
      <vt:lpstr>MySQL Skema</vt:lpstr>
      <vt:lpstr>Mysql – Filtre</vt:lpstr>
      <vt:lpstr>PowerPoint-præsentation</vt:lpstr>
      <vt:lpstr>WORLD Databasen</vt:lpstr>
      <vt:lpstr>WORLD Databasen</vt:lpstr>
      <vt:lpstr>Northwind databasen</vt:lpstr>
      <vt:lpstr>Northwind databasen – Eksempel på løsning af spørgsmål (fra video) </vt:lpstr>
      <vt:lpstr>Northwind databasen - øvelser </vt:lpstr>
      <vt:lpstr>Northwind databasen </vt:lpstr>
      <vt:lpstr>Northwind databasen </vt:lpstr>
      <vt:lpstr>Northwind databasen </vt:lpstr>
      <vt:lpstr>Northwind databasen </vt:lpstr>
      <vt:lpstr>MySQL from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 CRUD</dc:title>
  <dc:creator>Sofie Brosbøl Wulf</dc:creator>
  <cp:lastModifiedBy>Thorbjørn Wulf</cp:lastModifiedBy>
  <cp:revision>17</cp:revision>
  <cp:lastPrinted>2025-11-10T10:29:46Z</cp:lastPrinted>
  <dcterms:created xsi:type="dcterms:W3CDTF">2022-05-02T06:26:53Z</dcterms:created>
  <dcterms:modified xsi:type="dcterms:W3CDTF">2025-11-10T11:08:27Z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2025-11-10T10:35:07Z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9aafd452-b819-40a3-a400-f94ff33b0125</vt:lpwstr>
  </property>
  <property fmtid="{D5CDD505-2E9C-101B-9397-08002B2CF9AE}" pid="7" name="MSIP_Label_defa4170-0d19-0005-0004-bc88714345d2_ActionId">
    <vt:lpwstr>5008ba33-7b08-4f0c-920c-8fa081fcc0c2</vt:lpwstr>
  </property>
  <property fmtid="{D5CDD505-2E9C-101B-9397-08002B2CF9AE}" pid="8" name="MSIP_Label_defa4170-0d19-0005-0004-bc88714345d2_ContentBits">
    <vt:lpwstr>0</vt:lpwstr>
  </property>
  <property fmtid="{D5CDD505-2E9C-101B-9397-08002B2CF9AE}" pid="9" name="MSIP_Label_defa4170-0d19-0005-0004-bc88714345d2_Tag">
    <vt:lpwstr>50, 3, 0, 1</vt:lpwstr>
  </property>
</Properties>
</file>